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59" r:id="rId3"/>
    <p:sldId id="272" r:id="rId4"/>
    <p:sldId id="273" r:id="rId5"/>
    <p:sldId id="284" r:id="rId6"/>
    <p:sldId id="268" r:id="rId7"/>
    <p:sldId id="270" r:id="rId8"/>
    <p:sldId id="271" r:id="rId9"/>
    <p:sldId id="277" r:id="rId10"/>
    <p:sldId id="276" r:id="rId11"/>
    <p:sldId id="275" r:id="rId12"/>
    <p:sldId id="283" r:id="rId13"/>
    <p:sldId id="282" r:id="rId14"/>
    <p:sldId id="281" r:id="rId15"/>
    <p:sldId id="289" r:id="rId16"/>
    <p:sldId id="292" r:id="rId17"/>
    <p:sldId id="291" r:id="rId18"/>
    <p:sldId id="257" r:id="rId19"/>
    <p:sldId id="285" r:id="rId20"/>
    <p:sldId id="293" r:id="rId21"/>
    <p:sldId id="258" r:id="rId22"/>
    <p:sldId id="287" r:id="rId23"/>
    <p:sldId id="288" r:id="rId24"/>
    <p:sldId id="294" r:id="rId25"/>
    <p:sldId id="295" r:id="rId26"/>
    <p:sldId id="296" r:id="rId2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5" autoAdjust="0"/>
    <p:restoredTop sz="94683" autoAdjust="0"/>
  </p:normalViewPr>
  <p:slideViewPr>
    <p:cSldViewPr>
      <p:cViewPr>
        <p:scale>
          <a:sx n="125" d="100"/>
          <a:sy n="125" d="100"/>
        </p:scale>
        <p:origin x="-1224" y="3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scatterChart>
        <c:scatterStyle val="smoothMarker"/>
        <c:varyColors val="0"/>
        <c:ser>
          <c:idx val="0"/>
          <c:order val="0"/>
          <c:tx>
            <c:strRef>
              <c:f>Feuil1!$B$1</c:f>
              <c:strCache>
                <c:ptCount val="1"/>
                <c:pt idx="0">
                  <c:v>Puissance (%)</c:v>
                </c:pt>
              </c:strCache>
            </c:strRef>
          </c:tx>
          <c:marker>
            <c:symbol val="none"/>
          </c:marker>
          <c:xVal>
            <c:numRef>
              <c:f>Feuil1!$A$2:$A$4</c:f>
              <c:numCache>
                <c:formatCode>General</c:formatCode>
                <c:ptCount val="3"/>
                <c:pt idx="0">
                  <c:v>0</c:v>
                </c:pt>
                <c:pt idx="1">
                  <c:v>100</c:v>
                </c:pt>
              </c:numCache>
            </c:numRef>
          </c:xVal>
          <c:yVal>
            <c:numRef>
              <c:f>Feuil1!$B$2:$B$4</c:f>
              <c:numCache>
                <c:formatCode>General</c:formatCode>
                <c:ptCount val="3"/>
                <c:pt idx="0">
                  <c:v>10</c:v>
                </c:pt>
                <c:pt idx="1">
                  <c:v>0</c:v>
                </c:pt>
              </c:numCache>
            </c:numRef>
          </c:yVal>
          <c:smooth val="1"/>
        </c:ser>
        <c:dLbls>
          <c:showLegendKey val="0"/>
          <c:showVal val="0"/>
          <c:showCatName val="0"/>
          <c:showSerName val="0"/>
          <c:showPercent val="0"/>
          <c:showBubbleSize val="0"/>
        </c:dLbls>
        <c:axId val="45229184"/>
        <c:axId val="45229760"/>
      </c:scatterChart>
      <c:valAx>
        <c:axId val="45229184"/>
        <c:scaling>
          <c:orientation val="minMax"/>
        </c:scaling>
        <c:delete val="0"/>
        <c:axPos val="b"/>
        <c:numFmt formatCode="General" sourceLinked="1"/>
        <c:majorTickMark val="out"/>
        <c:minorTickMark val="none"/>
        <c:tickLblPos val="nextTo"/>
        <c:crossAx val="45229760"/>
        <c:crosses val="autoZero"/>
        <c:crossBetween val="midCat"/>
      </c:valAx>
      <c:valAx>
        <c:axId val="45229760"/>
        <c:scaling>
          <c:orientation val="minMax"/>
        </c:scaling>
        <c:delete val="0"/>
        <c:axPos val="l"/>
        <c:majorGridlines/>
        <c:numFmt formatCode="General" sourceLinked="1"/>
        <c:majorTickMark val="out"/>
        <c:minorTickMark val="none"/>
        <c:tickLblPos val="nextTo"/>
        <c:crossAx val="45229184"/>
        <c:crosses val="autoZero"/>
        <c:crossBetween val="midCat"/>
      </c:valAx>
    </c:plotArea>
    <c:plotVisOnly val="1"/>
    <c:dispBlanksAs val="gap"/>
    <c:showDLblsOverMax val="0"/>
  </c:chart>
  <c:txPr>
    <a:bodyPr/>
    <a:lstStyle/>
    <a:p>
      <a:pPr>
        <a:defRPr sz="1800"/>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Puissance </a:t>
            </a:r>
            <a:r>
              <a:rPr lang="en-US" dirty="0" smtClean="0"/>
              <a:t>(%) ex : pts cons à 5°c</a:t>
            </a:r>
            <a:endParaRPr lang="en-US" dirty="0"/>
          </a:p>
        </c:rich>
      </c:tx>
      <c:overlay val="0"/>
    </c:title>
    <c:autoTitleDeleted val="0"/>
    <c:plotArea>
      <c:layout/>
      <c:scatterChart>
        <c:scatterStyle val="lineMarker"/>
        <c:varyColors val="0"/>
        <c:ser>
          <c:idx val="0"/>
          <c:order val="0"/>
          <c:tx>
            <c:strRef>
              <c:f>Feuil1!$B$1</c:f>
              <c:strCache>
                <c:ptCount val="1"/>
                <c:pt idx="0">
                  <c:v>Puissance (%)</c:v>
                </c:pt>
              </c:strCache>
            </c:strRef>
          </c:tx>
          <c:xVal>
            <c:numRef>
              <c:f>Feuil1!$A$2:$A$5</c:f>
              <c:numCache>
                <c:formatCode>General</c:formatCode>
                <c:ptCount val="4"/>
                <c:pt idx="0">
                  <c:v>10</c:v>
                </c:pt>
                <c:pt idx="1">
                  <c:v>6.5</c:v>
                </c:pt>
                <c:pt idx="2">
                  <c:v>5</c:v>
                </c:pt>
                <c:pt idx="3">
                  <c:v>2</c:v>
                </c:pt>
              </c:numCache>
            </c:numRef>
          </c:xVal>
          <c:yVal>
            <c:numRef>
              <c:f>Feuil1!$B$2:$B$5</c:f>
              <c:numCache>
                <c:formatCode>General</c:formatCode>
                <c:ptCount val="4"/>
                <c:pt idx="0">
                  <c:v>0</c:v>
                </c:pt>
                <c:pt idx="1">
                  <c:v>0</c:v>
                </c:pt>
                <c:pt idx="2">
                  <c:v>100</c:v>
                </c:pt>
                <c:pt idx="3">
                  <c:v>100</c:v>
                </c:pt>
              </c:numCache>
            </c:numRef>
          </c:yVal>
          <c:smooth val="0"/>
        </c:ser>
        <c:dLbls>
          <c:showLegendKey val="0"/>
          <c:showVal val="0"/>
          <c:showCatName val="0"/>
          <c:showSerName val="0"/>
          <c:showPercent val="0"/>
          <c:showBubbleSize val="0"/>
        </c:dLbls>
        <c:axId val="45232640"/>
        <c:axId val="45233216"/>
      </c:scatterChart>
      <c:valAx>
        <c:axId val="45232640"/>
        <c:scaling>
          <c:orientation val="minMax"/>
        </c:scaling>
        <c:delete val="0"/>
        <c:axPos val="b"/>
        <c:numFmt formatCode="General" sourceLinked="1"/>
        <c:majorTickMark val="out"/>
        <c:minorTickMark val="none"/>
        <c:tickLblPos val="nextTo"/>
        <c:crossAx val="45233216"/>
        <c:crosses val="autoZero"/>
        <c:crossBetween val="midCat"/>
      </c:valAx>
      <c:valAx>
        <c:axId val="45233216"/>
        <c:scaling>
          <c:orientation val="minMax"/>
        </c:scaling>
        <c:delete val="0"/>
        <c:axPos val="l"/>
        <c:majorGridlines/>
        <c:numFmt formatCode="General" sourceLinked="1"/>
        <c:majorTickMark val="out"/>
        <c:minorTickMark val="none"/>
        <c:tickLblPos val="nextTo"/>
        <c:crossAx val="45232640"/>
        <c:crosses val="autoZero"/>
        <c:crossBetween val="midCat"/>
      </c:valAx>
    </c:plotArea>
    <c:plotVisOnly val="1"/>
    <c:dispBlanksAs val="gap"/>
    <c:showDLblsOverMax val="0"/>
  </c:chart>
  <c:txPr>
    <a:bodyPr/>
    <a:lstStyle/>
    <a:p>
      <a:pPr>
        <a:defRPr sz="1800"/>
      </a:pPr>
      <a:endParaRPr lang="fr-F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A4F5C1-42B3-4168-B453-A5858CD98128}" type="datetimeFigureOut">
              <a:rPr lang="fr-FR" smtClean="0"/>
              <a:t>30/05/2018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0E6201-9841-4110-B4EE-BBAFD784DF0B}" type="slidenum">
              <a:rPr lang="fr-FR" smtClean="0"/>
              <a:t>‹N°›</a:t>
            </a:fld>
            <a:endParaRPr lang="fr-FR"/>
          </a:p>
        </p:txBody>
      </p:sp>
    </p:spTree>
    <p:extLst>
      <p:ext uri="{BB962C8B-B14F-4D97-AF65-F5344CB8AC3E}">
        <p14:creationId xmlns:p14="http://schemas.microsoft.com/office/powerpoint/2010/main" val="1578311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orme libre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r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17" name="Sous-titr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Espace réservé de la date 29"/>
          <p:cNvSpPr>
            <a:spLocks noGrp="1"/>
          </p:cNvSpPr>
          <p:nvPr>
            <p:ph type="dt" sz="half" idx="10"/>
          </p:nvPr>
        </p:nvSpPr>
        <p:spPr/>
        <p:txBody>
          <a:bodyPr/>
          <a:lstStyle/>
          <a:p>
            <a:fld id="{D89909F0-086B-448B-910C-584C532E665C}" type="datetimeFigureOut">
              <a:rPr lang="fr-FR" smtClean="0"/>
              <a:t>30/05/2018</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7291EE9E-777A-44BB-9F12-541F1AEC7F25}" type="slidenum">
              <a:rPr lang="fr-FR" smtClean="0"/>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89909F0-086B-448B-910C-584C532E665C}" type="datetimeFigureOut">
              <a:rPr lang="fr-FR" smtClean="0"/>
              <a:t>30/05/2018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89909F0-086B-448B-910C-584C532E665C}" type="datetimeFigureOut">
              <a:rPr lang="fr-FR" smtClean="0"/>
              <a:t>30/05/2018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lgn="l">
              <a:defRPr/>
            </a:lvl1p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D89909F0-086B-448B-910C-584C532E665C}" type="datetimeFigureOut">
              <a:rPr lang="fr-FR" smtClean="0"/>
              <a:t>30/05/2018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orme libre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r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D89909F0-086B-448B-910C-584C532E665C}" type="datetimeFigureOut">
              <a:rPr lang="fr-FR" smtClean="0"/>
              <a:t>30/05/2018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91EE9E-777A-44BB-9F12-541F1AEC7F25}" type="slidenum">
              <a:rPr lang="fr-FR" smtClean="0"/>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1143000"/>
          </a:xfrm>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D89909F0-086B-448B-910C-584C532E665C}" type="datetimeFigureOut">
              <a:rPr lang="fr-FR" smtClean="0"/>
              <a:t>30/05/2018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D89909F0-086B-448B-910C-584C532E665C}" type="datetimeFigureOut">
              <a:rPr lang="fr-FR" smtClean="0"/>
              <a:t>30/05/2018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320"/>
            <a:ext cx="7470648" cy="1143000"/>
          </a:xfrm>
        </p:spPr>
        <p:txBody>
          <a:bodyPr anchor="ctr"/>
          <a:lstStyle>
            <a:lvl1pPr algn="l">
              <a:defRPr sz="4600"/>
            </a:lvl1pPr>
          </a:lstStyle>
          <a:p>
            <a:r>
              <a:rPr kumimoji="0" lang="fr-FR" smtClean="0"/>
              <a:t>Modifiez le style du titre</a:t>
            </a:r>
            <a:endParaRPr kumimoji="0" lang="en-US"/>
          </a:p>
        </p:txBody>
      </p:sp>
      <p:sp>
        <p:nvSpPr>
          <p:cNvPr id="7" name="Espace réservé de la date 6"/>
          <p:cNvSpPr>
            <a:spLocks noGrp="1"/>
          </p:cNvSpPr>
          <p:nvPr>
            <p:ph type="dt" sz="half" idx="10"/>
          </p:nvPr>
        </p:nvSpPr>
        <p:spPr/>
        <p:txBody>
          <a:bodyPr/>
          <a:lstStyle/>
          <a:p>
            <a:fld id="{D89909F0-086B-448B-910C-584C532E665C}" type="datetimeFigureOut">
              <a:rPr lang="fr-FR" smtClean="0"/>
              <a:t>30/05/2018</a:t>
            </a:fld>
            <a:endParaRPr lang="fr-FR"/>
          </a:p>
        </p:txBody>
      </p:sp>
      <p:sp>
        <p:nvSpPr>
          <p:cNvPr id="8" name="Espace réservé du numéro de diapositive 7"/>
          <p:cNvSpPr>
            <a:spLocks noGrp="1"/>
          </p:cNvSpPr>
          <p:nvPr>
            <p:ph type="sldNum" sz="quarter" idx="11"/>
          </p:nvPr>
        </p:nvSpPr>
        <p:spPr/>
        <p:txBody>
          <a:bodyPr/>
          <a:lstStyle/>
          <a:p>
            <a:fld id="{7291EE9E-777A-44BB-9F12-541F1AEC7F25}" type="slidenum">
              <a:rPr lang="fr-FR" smtClean="0"/>
              <a:t>‹N°›</a:t>
            </a:fld>
            <a:endParaRPr lang="fr-FR"/>
          </a:p>
        </p:txBody>
      </p:sp>
      <p:sp>
        <p:nvSpPr>
          <p:cNvPr id="9" name="Espace réservé du pied de page 8"/>
          <p:cNvSpPr>
            <a:spLocks noGrp="1"/>
          </p:cNvSpPr>
          <p:nvPr>
            <p:ph type="ftr" sz="quarter" idx="12"/>
          </p:nvPr>
        </p:nvSpPr>
        <p:spPr/>
        <p:txBody>
          <a:bodyPr/>
          <a:lstStyle/>
          <a:p>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89909F0-086B-448B-910C-584C532E665C}" type="datetimeFigureOut">
              <a:rPr lang="fr-FR" smtClean="0"/>
              <a:t>30/05/2018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D89909F0-086B-448B-910C-584C532E665C}" type="datetimeFigureOut">
              <a:rPr lang="fr-FR" smtClean="0"/>
              <a:t>30/05/2018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156448" y="6422064"/>
            <a:ext cx="762000" cy="365125"/>
          </a:xfrm>
        </p:spPr>
        <p:txBody>
          <a:bodyPr/>
          <a:lstStyle/>
          <a:p>
            <a:fld id="{7291EE9E-777A-44BB-9F12-541F1AEC7F25}" type="slidenum">
              <a:rPr lang="fr-FR" smtClean="0"/>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a:xfrm>
            <a:off x="457200" y="6422064"/>
            <a:ext cx="2133600" cy="365125"/>
          </a:xfrm>
        </p:spPr>
        <p:txBody>
          <a:bodyPr/>
          <a:lstStyle/>
          <a:p>
            <a:fld id="{D89909F0-086B-448B-910C-584C532E665C}" type="datetimeFigureOut">
              <a:rPr lang="fr-FR" smtClean="0"/>
              <a:t>30/05/2018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291EE9E-777A-44BB-9F12-541F1AEC7F25}" type="slidenum">
              <a:rPr lang="fr-FR" smtClean="0"/>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orme libre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orme libre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Espace réservé du titre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fr-FR" smtClean="0"/>
              <a:t>Modifiez le style du titre</a:t>
            </a:r>
            <a:endParaRPr kumimoji="0" lang="en-US"/>
          </a:p>
        </p:txBody>
      </p:sp>
      <p:sp>
        <p:nvSpPr>
          <p:cNvPr id="30" name="Espace réservé du texte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89909F0-086B-448B-910C-584C532E665C}" type="datetimeFigureOut">
              <a:rPr lang="fr-FR" smtClean="0"/>
              <a:t>30/05/2018</a:t>
            </a:fld>
            <a:endParaRPr lang="fr-FR"/>
          </a:p>
        </p:txBody>
      </p:sp>
      <p:sp>
        <p:nvSpPr>
          <p:cNvPr id="22" name="Espace réservé du pied de page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fr-FR"/>
          </a:p>
        </p:txBody>
      </p:sp>
      <p:sp>
        <p:nvSpPr>
          <p:cNvPr id="18" name="Espace réservé du numéro de diapositive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91EE9E-777A-44BB-9F12-541F1AEC7F25}" type="slidenum">
              <a:rPr lang="fr-FR" smtClean="0"/>
              <a:t>‹N°›</a:t>
            </a:fld>
            <a:endParaRPr lang="fr-F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arduino.cc/en/Main/Software"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microsoft.com/office/2007/relationships/hdphoto" Target="../media/hdphoto3.wdp"/><Relationship Id="rId4" Type="http://schemas.openxmlformats.org/officeDocument/2006/relationships/image" Target="../media/image4.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9064" y="3337560"/>
            <a:ext cx="8247392" cy="2301240"/>
          </a:xfrm>
        </p:spPr>
        <p:txBody>
          <a:bodyPr>
            <a:normAutofit/>
          </a:bodyPr>
          <a:lstStyle/>
          <a:p>
            <a:pPr algn="ctr"/>
            <a:r>
              <a:rPr lang="fr-FR" sz="7200" dirty="0" smtClean="0"/>
              <a:t>CAA PWM</a:t>
            </a:r>
            <a:endParaRPr lang="fr-FR" sz="7200" dirty="0"/>
          </a:p>
        </p:txBody>
      </p:sp>
      <p:sp>
        <p:nvSpPr>
          <p:cNvPr id="3" name="Sous-titre 2"/>
          <p:cNvSpPr>
            <a:spLocks noGrp="1"/>
          </p:cNvSpPr>
          <p:nvPr>
            <p:ph type="subTitle" idx="1"/>
          </p:nvPr>
        </p:nvSpPr>
        <p:spPr>
          <a:xfrm>
            <a:off x="433050" y="1544812"/>
            <a:ext cx="8171398" cy="1236116"/>
          </a:xfrm>
        </p:spPr>
        <p:txBody>
          <a:bodyPr>
            <a:normAutofit/>
          </a:bodyPr>
          <a:lstStyle/>
          <a:p>
            <a:pPr algn="ctr"/>
            <a:r>
              <a:rPr lang="fr-FR" sz="2800" dirty="0" smtClean="0"/>
              <a:t>Régulateur PWM pour colliers chauffants</a:t>
            </a:r>
            <a:endParaRPr lang="fr-FR" sz="2800" dirty="0"/>
          </a:p>
        </p:txBody>
      </p:sp>
    </p:spTree>
    <p:extLst>
      <p:ext uri="{BB962C8B-B14F-4D97-AF65-F5344CB8AC3E}">
        <p14:creationId xmlns:p14="http://schemas.microsoft.com/office/powerpoint/2010/main" val="2911433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404664"/>
            <a:ext cx="8208912" cy="923330"/>
          </a:xfrm>
          <a:prstGeom prst="rect">
            <a:avLst/>
          </a:prstGeom>
          <a:noFill/>
        </p:spPr>
        <p:txBody>
          <a:bodyPr wrap="square" rtlCol="0">
            <a:spAutoFit/>
          </a:bodyPr>
          <a:lstStyle/>
          <a:p>
            <a:r>
              <a:rPr lang="fr-FR" dirty="0" smtClean="0">
                <a:solidFill>
                  <a:prstClr val="white"/>
                </a:solidFill>
              </a:rPr>
              <a:t>Souder le module Bluetooth en le rapprochant au maximum des traces de l’emplacement sur le circuit imprimé, l’idéale étant même de couper de 1 </a:t>
            </a:r>
            <a:r>
              <a:rPr lang="fr-FR" dirty="0" smtClean="0">
                <a:solidFill>
                  <a:prstClr val="white"/>
                </a:solidFill>
              </a:rPr>
              <a:t>ou 2 mm </a:t>
            </a:r>
            <a:r>
              <a:rPr lang="fr-FR" dirty="0" smtClean="0">
                <a:solidFill>
                  <a:prstClr val="white"/>
                </a:solidFill>
              </a:rPr>
              <a:t>la longueur de la barrette.</a:t>
            </a:r>
          </a:p>
        </p:txBody>
      </p:sp>
      <p:pic>
        <p:nvPicPr>
          <p:cNvPr id="2" name="Espace réservé du contenu 1"/>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99592" y="1628800"/>
            <a:ext cx="7019850" cy="43961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3572522"/>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1200329"/>
          </a:xfrm>
          <a:prstGeom prst="rect">
            <a:avLst/>
          </a:prstGeom>
          <a:noFill/>
        </p:spPr>
        <p:txBody>
          <a:bodyPr wrap="square" rtlCol="0">
            <a:spAutoFit/>
          </a:bodyPr>
          <a:lstStyle/>
          <a:p>
            <a:r>
              <a:rPr lang="fr-FR" dirty="0" smtClean="0">
                <a:solidFill>
                  <a:prstClr val="white"/>
                </a:solidFill>
              </a:rPr>
              <a:t>Implanter les LED pour qu’elles soient centrer en hauteur par rapport au support </a:t>
            </a:r>
            <a:r>
              <a:rPr lang="fr-FR" dirty="0" smtClean="0">
                <a:solidFill>
                  <a:prstClr val="white"/>
                </a:solidFill>
              </a:rPr>
              <a:t>RCA. </a:t>
            </a:r>
            <a:r>
              <a:rPr lang="fr-FR" dirty="0" smtClean="0">
                <a:solidFill>
                  <a:srgbClr val="FF0000"/>
                </a:solidFill>
              </a:rPr>
              <a:t>Correctif</a:t>
            </a:r>
            <a:r>
              <a:rPr lang="fr-FR" dirty="0" smtClean="0">
                <a:solidFill>
                  <a:prstClr val="white"/>
                </a:solidFill>
              </a:rPr>
              <a:t> : Le diamètre des pastilles pour les Led sont un peu juste, faite coulissé plusieurs fois les Led non coudé par le dessous afin de roder les trous.</a:t>
            </a:r>
            <a:endParaRPr lang="fr-FR" dirty="0" smtClean="0">
              <a:solidFill>
                <a:prstClr val="white"/>
              </a:solidFill>
            </a:endParaRPr>
          </a:p>
        </p:txBody>
      </p:sp>
      <p:pic>
        <p:nvPicPr>
          <p:cNvPr id="2" name="Espace réservé du contenu 1"/>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rot="5400000">
            <a:off x="3534610" y="-337351"/>
            <a:ext cx="2074778" cy="73032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3572522"/>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3"/>
            <a:ext cx="8208912" cy="646331"/>
          </a:xfrm>
          <a:prstGeom prst="rect">
            <a:avLst/>
          </a:prstGeom>
          <a:noFill/>
        </p:spPr>
        <p:txBody>
          <a:bodyPr wrap="square" rtlCol="0">
            <a:spAutoFit/>
          </a:bodyPr>
          <a:lstStyle/>
          <a:p>
            <a:r>
              <a:rPr lang="fr-FR" dirty="0" smtClean="0">
                <a:solidFill>
                  <a:prstClr val="white"/>
                </a:solidFill>
              </a:rPr>
              <a:t>Et pour clôturer avec les composants, on soude le capteur de température et d’hygrométrie ainsi que les 2 transistors. Attention a la polarité !!! </a:t>
            </a:r>
          </a:p>
        </p:txBody>
      </p:sp>
      <p:pic>
        <p:nvPicPr>
          <p:cNvPr id="2" name="Espace réservé du contenu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99792" y="1196751"/>
            <a:ext cx="3226966" cy="5247853"/>
          </a:xfrm>
        </p:spPr>
      </p:pic>
    </p:spTree>
    <p:extLst>
      <p:ext uri="{BB962C8B-B14F-4D97-AF65-F5344CB8AC3E}">
        <p14:creationId xmlns:p14="http://schemas.microsoft.com/office/powerpoint/2010/main" val="235424059"/>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646331"/>
          </a:xfrm>
          <a:prstGeom prst="rect">
            <a:avLst/>
          </a:prstGeom>
          <a:noFill/>
        </p:spPr>
        <p:txBody>
          <a:bodyPr wrap="square" rtlCol="0">
            <a:spAutoFit/>
          </a:bodyPr>
          <a:lstStyle/>
          <a:p>
            <a:r>
              <a:rPr lang="fr-FR" dirty="0" smtClean="0">
                <a:solidFill>
                  <a:prstClr val="white"/>
                </a:solidFill>
              </a:rPr>
              <a:t>Mise en boitier : Insérer le fil d’alimentation dans le boitier en laissant une bonne longueur pour le moment.</a:t>
            </a:r>
          </a:p>
        </p:txBody>
      </p:sp>
      <p:pic>
        <p:nvPicPr>
          <p:cNvPr id="2" name="Espace réservé du contenu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1616277"/>
            <a:ext cx="3394472" cy="4525963"/>
          </a:xfr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1593937"/>
            <a:ext cx="3402378" cy="4536504"/>
          </a:xfrm>
          <a:prstGeom prst="rect">
            <a:avLst/>
          </a:prstGeom>
        </p:spPr>
      </p:pic>
    </p:spTree>
    <p:extLst>
      <p:ext uri="{BB962C8B-B14F-4D97-AF65-F5344CB8AC3E}">
        <p14:creationId xmlns:p14="http://schemas.microsoft.com/office/powerpoint/2010/main" val="2699485408"/>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1200329"/>
          </a:xfrm>
          <a:prstGeom prst="rect">
            <a:avLst/>
          </a:prstGeom>
          <a:noFill/>
        </p:spPr>
        <p:txBody>
          <a:bodyPr wrap="square" rtlCol="0">
            <a:spAutoFit/>
          </a:bodyPr>
          <a:lstStyle/>
          <a:p>
            <a:r>
              <a:rPr lang="fr-FR" dirty="0" smtClean="0">
                <a:solidFill>
                  <a:prstClr val="white"/>
                </a:solidFill>
              </a:rPr>
              <a:t>Dénuder les fils pour passer par le dessous du circuit imprimé et souder par le dessus. Attention </a:t>
            </a:r>
            <a:r>
              <a:rPr lang="fr-FR" dirty="0">
                <a:solidFill>
                  <a:prstClr val="white"/>
                </a:solidFill>
              </a:rPr>
              <a:t>à</a:t>
            </a:r>
            <a:r>
              <a:rPr lang="fr-FR" dirty="0" smtClean="0">
                <a:solidFill>
                  <a:prstClr val="white"/>
                </a:solidFill>
              </a:rPr>
              <a:t> la polarité ! </a:t>
            </a:r>
            <a:br>
              <a:rPr lang="fr-FR" dirty="0" smtClean="0">
                <a:solidFill>
                  <a:prstClr val="white"/>
                </a:solidFill>
              </a:rPr>
            </a:br>
            <a:r>
              <a:rPr lang="fr-FR" dirty="0" smtClean="0">
                <a:solidFill>
                  <a:prstClr val="white"/>
                </a:solidFill>
              </a:rPr>
              <a:t>Ensuite on tire sur le fil jusqu'à mettre en place le circuit imprimé. On peut définitivement fixer avec les vis (serrage doux)</a:t>
            </a:r>
          </a:p>
        </p:txBody>
      </p:sp>
      <p:pic>
        <p:nvPicPr>
          <p:cNvPr id="2" name="Espace réservé du contenu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8" y="2204864"/>
            <a:ext cx="3980260" cy="2985195"/>
          </a:xfr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5975" y="2204864"/>
            <a:ext cx="4032448" cy="3024336"/>
          </a:xfrm>
          <a:prstGeom prst="rect">
            <a:avLst/>
          </a:prstGeom>
        </p:spPr>
      </p:pic>
    </p:spTree>
    <p:extLst>
      <p:ext uri="{BB962C8B-B14F-4D97-AF65-F5344CB8AC3E}">
        <p14:creationId xmlns:p14="http://schemas.microsoft.com/office/powerpoint/2010/main" val="4072348115"/>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923330"/>
          </a:xfrm>
          <a:prstGeom prst="rect">
            <a:avLst/>
          </a:prstGeom>
          <a:noFill/>
        </p:spPr>
        <p:txBody>
          <a:bodyPr wrap="square" rtlCol="0">
            <a:spAutoFit/>
          </a:bodyPr>
          <a:lstStyle/>
          <a:p>
            <a:r>
              <a:rPr lang="fr-FR" dirty="0" smtClean="0">
                <a:solidFill>
                  <a:prstClr val="white"/>
                </a:solidFill>
              </a:rPr>
              <a:t>À l’autre extrémité on peut démonter la fiche 12V afin de la souder. Le fil noir (masse) sur la grosse languette. Il vaut mieux souder les fiches à l’extérieur du support en plastique qui n’apprécie pas trop la chaleur</a:t>
            </a:r>
          </a:p>
        </p:txBody>
      </p:sp>
      <p:pic>
        <p:nvPicPr>
          <p:cNvPr id="6" name="Espace réservé du conten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66125" y="2219334"/>
            <a:ext cx="4254347" cy="3190761"/>
          </a:xfr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1" y="2204864"/>
            <a:ext cx="4224469" cy="3168352"/>
          </a:xfrm>
          <a:prstGeom prst="rect">
            <a:avLst/>
          </a:prstGeom>
        </p:spPr>
      </p:pic>
    </p:spTree>
    <p:extLst>
      <p:ext uri="{BB962C8B-B14F-4D97-AF65-F5344CB8AC3E}">
        <p14:creationId xmlns:p14="http://schemas.microsoft.com/office/powerpoint/2010/main" val="2079515463"/>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646331"/>
          </a:xfrm>
          <a:prstGeom prst="rect">
            <a:avLst/>
          </a:prstGeom>
          <a:noFill/>
        </p:spPr>
        <p:txBody>
          <a:bodyPr wrap="square" rtlCol="0">
            <a:spAutoFit/>
          </a:bodyPr>
          <a:lstStyle/>
          <a:p>
            <a:r>
              <a:rPr lang="fr-FR" dirty="0" smtClean="0">
                <a:solidFill>
                  <a:prstClr val="white"/>
                </a:solidFill>
              </a:rPr>
              <a:t>On termine par les sondes de température qui ne possèdent pas de polarité.</a:t>
            </a:r>
          </a:p>
          <a:p>
            <a:r>
              <a:rPr lang="fr-FR" dirty="0" smtClean="0">
                <a:solidFill>
                  <a:prstClr val="white"/>
                </a:solidFill>
              </a:rPr>
              <a:t>Au besoin pincer un peu la RCA si il y du jeu de maintien sur le montage.</a:t>
            </a:r>
          </a:p>
        </p:txBody>
      </p:sp>
      <p:pic>
        <p:nvPicPr>
          <p:cNvPr id="2" name="Espace réservé du contenu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3691" y="1600200"/>
            <a:ext cx="6034617" cy="4525963"/>
          </a:xfrm>
        </p:spPr>
      </p:pic>
    </p:spTree>
    <p:extLst>
      <p:ext uri="{BB962C8B-B14F-4D97-AF65-F5344CB8AC3E}">
        <p14:creationId xmlns:p14="http://schemas.microsoft.com/office/powerpoint/2010/main" val="1358990055"/>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1669" y="404664"/>
            <a:ext cx="8208912" cy="369332"/>
          </a:xfrm>
          <a:prstGeom prst="rect">
            <a:avLst/>
          </a:prstGeom>
          <a:noFill/>
        </p:spPr>
        <p:txBody>
          <a:bodyPr wrap="square" rtlCol="0">
            <a:spAutoFit/>
          </a:bodyPr>
          <a:lstStyle/>
          <a:p>
            <a:r>
              <a:rPr lang="fr-FR" dirty="0" smtClean="0">
                <a:solidFill>
                  <a:prstClr val="white"/>
                </a:solidFill>
              </a:rPr>
              <a:t>Terminé ! Mais on ne refermera pas encore le capot </a:t>
            </a:r>
          </a:p>
        </p:txBody>
      </p:sp>
      <p:pic>
        <p:nvPicPr>
          <p:cNvPr id="2" name="Espace réservé du contenu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93764" y="1600200"/>
            <a:ext cx="3394472" cy="4525963"/>
          </a:xfrm>
        </p:spPr>
      </p:pic>
    </p:spTree>
    <p:extLst>
      <p:ext uri="{BB962C8B-B14F-4D97-AF65-F5344CB8AC3E}">
        <p14:creationId xmlns:p14="http://schemas.microsoft.com/office/powerpoint/2010/main" val="1092388925"/>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467544" y="260648"/>
            <a:ext cx="8280920" cy="1143000"/>
          </a:xfrm>
        </p:spPr>
        <p:txBody>
          <a:bodyPr/>
          <a:lstStyle/>
          <a:p>
            <a:r>
              <a:rPr lang="fr-FR" dirty="0" smtClean="0"/>
              <a:t>Programmation Arduino :</a:t>
            </a:r>
            <a:endParaRPr lang="fr-FR" dirty="0"/>
          </a:p>
        </p:txBody>
      </p:sp>
      <p:sp>
        <p:nvSpPr>
          <p:cNvPr id="4" name="ZoneTexte 3"/>
          <p:cNvSpPr txBox="1"/>
          <p:nvPr/>
        </p:nvSpPr>
        <p:spPr>
          <a:xfrm>
            <a:off x="467544" y="1340768"/>
            <a:ext cx="8424936" cy="3139321"/>
          </a:xfrm>
          <a:prstGeom prst="rect">
            <a:avLst/>
          </a:prstGeom>
          <a:noFill/>
        </p:spPr>
        <p:txBody>
          <a:bodyPr wrap="square" rtlCol="0">
            <a:spAutoFit/>
          </a:bodyPr>
          <a:lstStyle/>
          <a:p>
            <a:r>
              <a:rPr lang="fr-FR" dirty="0" smtClean="0"/>
              <a:t>Télécharger la dernière version de l’environnement de développement Arduino en fonction de votre plateforme à l’adresse suivante :</a:t>
            </a:r>
            <a:br>
              <a:rPr lang="fr-FR" dirty="0" smtClean="0"/>
            </a:br>
            <a:r>
              <a:rPr lang="fr-FR" dirty="0" smtClean="0">
                <a:hlinkClick r:id="rId2"/>
              </a:rPr>
              <a:t>https://www.arduino.cc/en/Main/Software</a:t>
            </a:r>
            <a:endParaRPr lang="fr-FR" dirty="0" smtClean="0"/>
          </a:p>
          <a:p>
            <a:endParaRPr lang="fr-FR" dirty="0"/>
          </a:p>
          <a:p>
            <a:r>
              <a:rPr lang="fr-FR" dirty="0" smtClean="0"/>
              <a:t>Créer un répertoire </a:t>
            </a:r>
            <a:r>
              <a:rPr lang="fr-FR" dirty="0" err="1" smtClean="0"/>
              <a:t>caapwm</a:t>
            </a:r>
            <a:r>
              <a:rPr lang="fr-FR" dirty="0" smtClean="0"/>
              <a:t> dans lequel le code source ainsi que les librairies complémentaires seront copiées (clef USB)</a:t>
            </a:r>
          </a:p>
          <a:p>
            <a:endParaRPr lang="fr-FR" dirty="0"/>
          </a:p>
          <a:p>
            <a:r>
              <a:rPr lang="fr-FR" dirty="0"/>
              <a:t>V</a:t>
            </a:r>
            <a:r>
              <a:rPr lang="fr-FR" dirty="0" smtClean="0"/>
              <a:t>érifier que </a:t>
            </a:r>
            <a:r>
              <a:rPr lang="fr-FR" dirty="0"/>
              <a:t>la librairie </a:t>
            </a:r>
            <a:r>
              <a:rPr lang="fr-FR" dirty="0" smtClean="0"/>
              <a:t>Sodaq_SHT2x est bien installée</a:t>
            </a:r>
          </a:p>
          <a:p>
            <a:endParaRPr lang="fr-FR" dirty="0"/>
          </a:p>
          <a:p>
            <a:r>
              <a:rPr lang="fr-FR" dirty="0" smtClean="0"/>
              <a:t>On ouvre le fichier </a:t>
            </a:r>
            <a:r>
              <a:rPr lang="fr-FR" dirty="0" err="1" smtClean="0"/>
              <a:t>CAAPWM.ino</a:t>
            </a:r>
            <a:r>
              <a:rPr lang="fr-FR" dirty="0" smtClean="0"/>
              <a:t> afin d’éditer les lignes 17 et 18 qui permettent l’identification unique de votre module Bluetooth</a:t>
            </a:r>
          </a:p>
        </p:txBody>
      </p:sp>
      <p:sp>
        <p:nvSpPr>
          <p:cNvPr id="3" name="ZoneTexte 2"/>
          <p:cNvSpPr txBox="1"/>
          <p:nvPr/>
        </p:nvSpPr>
        <p:spPr>
          <a:xfrm>
            <a:off x="314157" y="4620550"/>
            <a:ext cx="8496944" cy="43088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100" dirty="0">
                <a:solidFill>
                  <a:srgbClr val="00B050"/>
                </a:solidFill>
              </a:rPr>
              <a:t>const String nom_module </a:t>
            </a:r>
            <a:r>
              <a:rPr lang="fr-FR" sz="1100" dirty="0"/>
              <a:t>= "CAAPWM_SylvainV1"; </a:t>
            </a:r>
            <a:r>
              <a:rPr lang="fr-FR" sz="1100" dirty="0">
                <a:solidFill>
                  <a:schemeClr val="bg1">
                    <a:lumMod val="50000"/>
                    <a:lumOff val="50000"/>
                  </a:schemeClr>
                </a:solidFill>
              </a:rPr>
              <a:t>// nom du module </a:t>
            </a:r>
            <a:r>
              <a:rPr lang="fr-FR" sz="1100" dirty="0" smtClean="0">
                <a:solidFill>
                  <a:schemeClr val="bg1">
                    <a:lumMod val="50000"/>
                    <a:lumOff val="50000"/>
                  </a:schemeClr>
                </a:solidFill>
              </a:rPr>
              <a:t>Bluetooth; </a:t>
            </a:r>
            <a:r>
              <a:rPr lang="fr-FR" sz="1100" dirty="0">
                <a:solidFill>
                  <a:schemeClr val="bg1">
                    <a:lumMod val="50000"/>
                    <a:lumOff val="50000"/>
                  </a:schemeClr>
                </a:solidFill>
              </a:rPr>
              <a:t>maximum 20 </a:t>
            </a:r>
            <a:r>
              <a:rPr lang="fr-FR" sz="1100" dirty="0" smtClean="0">
                <a:solidFill>
                  <a:schemeClr val="bg1">
                    <a:lumMod val="50000"/>
                    <a:lumOff val="50000"/>
                  </a:schemeClr>
                </a:solidFill>
              </a:rPr>
              <a:t>caractères; </a:t>
            </a:r>
            <a:r>
              <a:rPr lang="fr-FR" sz="1100" dirty="0">
                <a:solidFill>
                  <a:schemeClr val="bg1">
                    <a:lumMod val="50000"/>
                    <a:lumOff val="50000"/>
                  </a:schemeClr>
                </a:solidFill>
              </a:rPr>
              <a:t>pas d'espace, </a:t>
            </a:r>
            <a:r>
              <a:rPr lang="fr-FR" sz="1100" dirty="0" smtClean="0">
                <a:solidFill>
                  <a:schemeClr val="bg1">
                    <a:lumMod val="50000"/>
                    <a:lumOff val="50000"/>
                  </a:schemeClr>
                </a:solidFill>
              </a:rPr>
              <a:t>,,,</a:t>
            </a:r>
            <a:endParaRPr lang="fr-FR" sz="1100" dirty="0">
              <a:solidFill>
                <a:schemeClr val="bg1">
                  <a:lumMod val="50000"/>
                  <a:lumOff val="50000"/>
                </a:schemeClr>
              </a:solidFill>
            </a:endParaRPr>
          </a:p>
          <a:p>
            <a:r>
              <a:rPr lang="fr-FR" sz="1100" dirty="0">
                <a:solidFill>
                  <a:srgbClr val="00B050"/>
                </a:solidFill>
              </a:rPr>
              <a:t>const String code_module </a:t>
            </a:r>
            <a:r>
              <a:rPr lang="fr-FR" sz="1100" dirty="0"/>
              <a:t>= "1234";           </a:t>
            </a:r>
            <a:r>
              <a:rPr lang="fr-FR" sz="1100" dirty="0" smtClean="0"/>
              <a:t>                </a:t>
            </a:r>
            <a:r>
              <a:rPr lang="fr-FR" sz="1100" dirty="0">
                <a:solidFill>
                  <a:schemeClr val="bg1">
                    <a:lumMod val="50000"/>
                    <a:lumOff val="50000"/>
                  </a:schemeClr>
                </a:solidFill>
              </a:rPr>
              <a:t>// code d'identification module </a:t>
            </a:r>
            <a:r>
              <a:rPr lang="fr-FR" sz="1100" dirty="0" smtClean="0">
                <a:solidFill>
                  <a:schemeClr val="bg1">
                    <a:lumMod val="50000"/>
                    <a:lumOff val="50000"/>
                  </a:schemeClr>
                </a:solidFill>
              </a:rPr>
              <a:t>Bluetooth</a:t>
            </a:r>
            <a:endParaRPr lang="fr-FR" sz="1100" dirty="0">
              <a:solidFill>
                <a:schemeClr val="bg1">
                  <a:lumMod val="50000"/>
                  <a:lumOff val="50000"/>
                </a:schemeClr>
              </a:solidFill>
            </a:endParaRPr>
          </a:p>
        </p:txBody>
      </p:sp>
      <p:sp>
        <p:nvSpPr>
          <p:cNvPr id="6" name="ZoneTexte 5"/>
          <p:cNvSpPr txBox="1"/>
          <p:nvPr/>
        </p:nvSpPr>
        <p:spPr>
          <a:xfrm>
            <a:off x="314157" y="5517232"/>
            <a:ext cx="8290291" cy="646331"/>
          </a:xfrm>
          <a:prstGeom prst="rect">
            <a:avLst/>
          </a:prstGeom>
          <a:noFill/>
        </p:spPr>
        <p:txBody>
          <a:bodyPr wrap="square" rtlCol="0">
            <a:spAutoFit/>
          </a:bodyPr>
          <a:lstStyle/>
          <a:p>
            <a:r>
              <a:rPr lang="fr-FR" dirty="0" err="1" smtClean="0"/>
              <a:t>Téléverser</a:t>
            </a:r>
            <a:r>
              <a:rPr lang="fr-FR" dirty="0" smtClean="0"/>
              <a:t> le programme dans l’Arduino, c’est prêt ! (par expérience il vaut mieux enlever l’</a:t>
            </a:r>
            <a:r>
              <a:rPr lang="fr-FR" dirty="0" err="1" smtClean="0"/>
              <a:t>arduino</a:t>
            </a:r>
            <a:r>
              <a:rPr lang="fr-FR" dirty="0" smtClean="0"/>
              <a:t> de sont support et le programmer « en l’air »)</a:t>
            </a:r>
            <a:endParaRPr lang="fr-FR" dirty="0"/>
          </a:p>
        </p:txBody>
      </p:sp>
    </p:spTree>
    <p:extLst>
      <p:ext uri="{BB962C8B-B14F-4D97-AF65-F5344CB8AC3E}">
        <p14:creationId xmlns:p14="http://schemas.microsoft.com/office/powerpoint/2010/main" val="33302167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323528" y="404664"/>
            <a:ext cx="8496944" cy="4524315"/>
          </a:xfrm>
          <a:prstGeom prst="rect">
            <a:avLst/>
          </a:prstGeom>
          <a:noFill/>
        </p:spPr>
        <p:txBody>
          <a:bodyPr wrap="square" rtlCol="0">
            <a:spAutoFit/>
          </a:bodyPr>
          <a:lstStyle/>
          <a:p>
            <a:r>
              <a:rPr lang="fr-FR" dirty="0" smtClean="0"/>
              <a:t>Il faut maintenant faire savoir à l’Arduino que nous souhaitons programmer le module Bluetooth avec la configuration demandée (afin d’éviter un flash à chaque reboot)</a:t>
            </a:r>
          </a:p>
          <a:p>
            <a:endParaRPr lang="fr-FR" dirty="0"/>
          </a:p>
          <a:p>
            <a:r>
              <a:rPr lang="fr-FR" dirty="0" smtClean="0"/>
              <a:t>Pour cela insérer le jumper dans J7, puis appuyer sur le bouton reset du module Arduino. La Led system reste allumé, puis elle clignote rapidement afin de faire savoir que le module est bien reprogrammé.</a:t>
            </a:r>
          </a:p>
          <a:p>
            <a:endParaRPr lang="fr-FR" dirty="0"/>
          </a:p>
          <a:p>
            <a:r>
              <a:rPr lang="fr-FR" dirty="0" smtClean="0"/>
              <a:t>Enlever le jumper puis mettre hors tension le montage afin de faire un reset du module Bluetooth.</a:t>
            </a:r>
          </a:p>
          <a:p>
            <a:endParaRPr lang="fr-FR" dirty="0"/>
          </a:p>
          <a:p>
            <a:r>
              <a:rPr lang="fr-FR" dirty="0" smtClean="0"/>
              <a:t>Remettre sous tension : Nous devrions voir apparaitre sur PC ou Smartphone notre module avec le nom que vous lui avez donné, c’est plutôt bon signe </a:t>
            </a:r>
            <a:r>
              <a:rPr lang="fr-FR" dirty="0" smtClean="0">
                <a:sym typeface="Wingdings" panose="05000000000000000000" pitchFamily="2" charset="2"/>
              </a:rPr>
              <a:t></a:t>
            </a:r>
          </a:p>
          <a:p>
            <a:endParaRPr lang="fr-FR" dirty="0">
              <a:sym typeface="Wingdings" panose="05000000000000000000" pitchFamily="2" charset="2"/>
            </a:endParaRPr>
          </a:p>
          <a:p>
            <a:r>
              <a:rPr lang="fr-FR" dirty="0" smtClean="0">
                <a:sym typeface="Wingdings" panose="05000000000000000000" pitchFamily="2" charset="2"/>
              </a:rPr>
              <a:t>Dans tout les cas il faut appairer le module.</a:t>
            </a:r>
          </a:p>
          <a:p>
            <a:r>
              <a:rPr lang="fr-FR" dirty="0" smtClean="0"/>
              <a:t> </a:t>
            </a:r>
            <a:endParaRPr lang="fr-FR" dirty="0"/>
          </a:p>
        </p:txBody>
      </p:sp>
    </p:spTree>
    <p:extLst>
      <p:ext uri="{BB962C8B-B14F-4D97-AF65-F5344CB8AC3E}">
        <p14:creationId xmlns:p14="http://schemas.microsoft.com/office/powerpoint/2010/main" val="3869126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003232" cy="4525963"/>
          </a:xfrm>
        </p:spPr>
        <p:txBody>
          <a:bodyPr/>
          <a:lstStyle/>
          <a:p>
            <a:r>
              <a:rPr lang="fr-FR" dirty="0" smtClean="0"/>
              <a:t>Présentation rapide du schéma</a:t>
            </a:r>
          </a:p>
          <a:p>
            <a:r>
              <a:rPr lang="fr-FR" dirty="0" smtClean="0"/>
              <a:t>Repérage des composants</a:t>
            </a:r>
          </a:p>
          <a:p>
            <a:r>
              <a:rPr lang="fr-FR" dirty="0" smtClean="0"/>
              <a:t>Tous à vos fers !</a:t>
            </a:r>
          </a:p>
          <a:p>
            <a:r>
              <a:rPr lang="fr-FR" dirty="0" smtClean="0"/>
              <a:t>Programmation Arduino</a:t>
            </a:r>
          </a:p>
          <a:p>
            <a:r>
              <a:rPr lang="fr-FR" dirty="0" smtClean="0"/>
              <a:t>Tests</a:t>
            </a:r>
          </a:p>
          <a:p>
            <a:r>
              <a:rPr lang="fr-FR" dirty="0" smtClean="0"/>
              <a:t>Mise en boitier et fin de câblage</a:t>
            </a:r>
          </a:p>
          <a:p>
            <a:r>
              <a:rPr lang="fr-FR" dirty="0" smtClean="0"/>
              <a:t>Présentation du soft PC et Android</a:t>
            </a:r>
          </a:p>
          <a:p>
            <a:r>
              <a:rPr lang="fr-FR" dirty="0" smtClean="0"/>
              <a:t>Discutions </a:t>
            </a:r>
            <a:r>
              <a:rPr lang="fr-FR" dirty="0" smtClean="0"/>
              <a:t>sur les lois de régulation</a:t>
            </a:r>
          </a:p>
          <a:p>
            <a:endParaRPr lang="fr-FR" dirty="0" smtClean="0"/>
          </a:p>
          <a:p>
            <a:endParaRPr lang="fr-FR" dirty="0" smtClean="0"/>
          </a:p>
          <a:p>
            <a:endParaRPr lang="fr-FR" dirty="0"/>
          </a:p>
        </p:txBody>
      </p:sp>
      <p:sp>
        <p:nvSpPr>
          <p:cNvPr id="4" name="Rectangle 3"/>
          <p:cNvSpPr/>
          <p:nvPr/>
        </p:nvSpPr>
        <p:spPr>
          <a:xfrm>
            <a:off x="1924547" y="404664"/>
            <a:ext cx="441659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Déroulement</a:t>
            </a:r>
            <a:endPar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03278452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467544" y="260648"/>
            <a:ext cx="8280920" cy="1143000"/>
          </a:xfrm>
        </p:spPr>
        <p:txBody>
          <a:bodyPr/>
          <a:lstStyle/>
          <a:p>
            <a:r>
              <a:rPr lang="fr-FR" dirty="0" smtClean="0"/>
              <a:t>Software:</a:t>
            </a:r>
            <a:endParaRPr lang="fr-FR" dirty="0"/>
          </a:p>
        </p:txBody>
      </p:sp>
      <p:sp>
        <p:nvSpPr>
          <p:cNvPr id="4" name="ZoneTexte 3"/>
          <p:cNvSpPr txBox="1"/>
          <p:nvPr/>
        </p:nvSpPr>
        <p:spPr>
          <a:xfrm>
            <a:off x="467544" y="1340768"/>
            <a:ext cx="8424936" cy="4247317"/>
          </a:xfrm>
          <a:prstGeom prst="rect">
            <a:avLst/>
          </a:prstGeom>
          <a:noFill/>
        </p:spPr>
        <p:txBody>
          <a:bodyPr wrap="square" rtlCol="0">
            <a:spAutoFit/>
          </a:bodyPr>
          <a:lstStyle/>
          <a:p>
            <a:r>
              <a:rPr lang="fr-FR" dirty="0" smtClean="0">
                <a:solidFill>
                  <a:prstClr val="white"/>
                </a:solidFill>
              </a:rPr>
              <a:t>Nous disposons de 3 modes régulation :</a:t>
            </a:r>
          </a:p>
          <a:p>
            <a:pPr marL="285750" indent="-285750">
              <a:buFontTx/>
              <a:buChar char="-"/>
            </a:pPr>
            <a:r>
              <a:rPr lang="fr-FR" dirty="0" smtClean="0">
                <a:solidFill>
                  <a:prstClr val="white"/>
                </a:solidFill>
              </a:rPr>
              <a:t>Manuel</a:t>
            </a:r>
          </a:p>
          <a:p>
            <a:pPr marL="285750" indent="-285750">
              <a:buFontTx/>
              <a:buChar char="-"/>
            </a:pPr>
            <a:r>
              <a:rPr lang="fr-FR" b="1" dirty="0"/>
              <a:t>Delta </a:t>
            </a:r>
            <a:r>
              <a:rPr lang="fr-FR" b="1" dirty="0" err="1"/>
              <a:t>Teta</a:t>
            </a:r>
            <a:r>
              <a:rPr lang="fr-FR" b="1" dirty="0"/>
              <a:t> </a:t>
            </a:r>
            <a:r>
              <a:rPr lang="fr-FR" b="1" dirty="0" err="1"/>
              <a:t>Seche</a:t>
            </a:r>
            <a:r>
              <a:rPr lang="fr-FR" b="1" dirty="0"/>
              <a:t> / </a:t>
            </a:r>
            <a:r>
              <a:rPr lang="fr-FR" b="1" dirty="0" err="1"/>
              <a:t>Teta</a:t>
            </a:r>
            <a:r>
              <a:rPr lang="fr-FR" b="1" dirty="0"/>
              <a:t> </a:t>
            </a:r>
            <a:r>
              <a:rPr lang="fr-FR" b="1" dirty="0" smtClean="0"/>
              <a:t>Humide</a:t>
            </a:r>
          </a:p>
          <a:p>
            <a:pPr marL="285750" indent="-285750">
              <a:buFontTx/>
              <a:buChar char="-"/>
            </a:pPr>
            <a:r>
              <a:rPr lang="fr-FR" b="1" dirty="0"/>
              <a:t>Point de consigne </a:t>
            </a:r>
            <a:r>
              <a:rPr lang="fr-FR" b="1" dirty="0" err="1"/>
              <a:t>Teta</a:t>
            </a:r>
            <a:r>
              <a:rPr lang="fr-FR" b="1" dirty="0"/>
              <a:t> collier fixe</a:t>
            </a:r>
            <a:endParaRPr lang="fr-FR" b="1" dirty="0" smtClean="0"/>
          </a:p>
          <a:p>
            <a:pPr marL="285750" indent="-285750">
              <a:buFontTx/>
              <a:buChar char="-"/>
            </a:pPr>
            <a:endParaRPr lang="fr-FR" dirty="0" smtClean="0">
              <a:solidFill>
                <a:prstClr val="white"/>
              </a:solidFill>
            </a:endParaRPr>
          </a:p>
          <a:p>
            <a:pPr marL="285750" indent="-285750">
              <a:buFontTx/>
              <a:buChar char="-"/>
            </a:pPr>
            <a:r>
              <a:rPr lang="fr-FR" dirty="0" smtClean="0">
                <a:solidFill>
                  <a:prstClr val="white"/>
                </a:solidFill>
              </a:rPr>
              <a:t>En mode manuel aucune correction de puissance n’est réalisé : c’est vous qui maitriser la modulation.</a:t>
            </a:r>
          </a:p>
          <a:p>
            <a:pPr marL="285750" indent="-285750">
              <a:buFontTx/>
              <a:buChar char="-"/>
            </a:pPr>
            <a:endParaRPr lang="fr-FR" dirty="0">
              <a:solidFill>
                <a:prstClr val="white"/>
              </a:solidFill>
            </a:endParaRPr>
          </a:p>
          <a:p>
            <a:r>
              <a:rPr lang="fr-FR" dirty="0" smtClean="0">
                <a:solidFill>
                  <a:prstClr val="white"/>
                </a:solidFill>
              </a:rPr>
              <a:t>- La correction de puissance en fonction de la tension d’entrée est calculée sur une base de 12 volts</a:t>
            </a:r>
          </a:p>
          <a:p>
            <a:endParaRPr lang="fr-FR" dirty="0">
              <a:solidFill>
                <a:prstClr val="white"/>
              </a:solidFill>
            </a:endParaRPr>
          </a:p>
          <a:p>
            <a:r>
              <a:rPr lang="fr-FR" dirty="0" smtClean="0">
                <a:solidFill>
                  <a:prstClr val="white"/>
                </a:solidFill>
              </a:rPr>
              <a:t>- Pour la l’étalonnage de température sur chaque voies, nous allons prendre comme référence 0°c avec de la glace pilée. En effet le variateur fonctionnera plus souvent autour de cette température plutôt que 100°c ,,,</a:t>
            </a:r>
          </a:p>
          <a:p>
            <a:endParaRPr lang="fr-FR" dirty="0" smtClean="0">
              <a:solidFill>
                <a:prstClr val="white"/>
              </a:solidFill>
            </a:endParaRPr>
          </a:p>
        </p:txBody>
      </p:sp>
    </p:spTree>
    <p:extLst>
      <p:ext uri="{BB962C8B-B14F-4D97-AF65-F5344CB8AC3E}">
        <p14:creationId xmlns:p14="http://schemas.microsoft.com/office/powerpoint/2010/main" val="41120986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764704"/>
            <a:ext cx="8064896" cy="4801314"/>
          </a:xfrm>
          <a:prstGeom prst="rect">
            <a:avLst/>
          </a:prstGeom>
          <a:noFill/>
        </p:spPr>
        <p:txBody>
          <a:bodyPr wrap="square" rtlCol="0">
            <a:spAutoFit/>
          </a:bodyPr>
          <a:lstStyle/>
          <a:p>
            <a:r>
              <a:rPr lang="fr-FR" dirty="0" smtClean="0"/>
              <a:t>- </a:t>
            </a:r>
            <a:r>
              <a:rPr lang="fr-FR" b="1" dirty="0" smtClean="0"/>
              <a:t>Correction de tension</a:t>
            </a:r>
          </a:p>
          <a:p>
            <a:endParaRPr lang="fr-FR" dirty="0"/>
          </a:p>
          <a:p>
            <a:r>
              <a:rPr lang="fr-FR" dirty="0" smtClean="0"/>
              <a:t>Il faut déterminer le coefficient à appliquer pour maintenir la puissance calculée en fonction de la variation de tension</a:t>
            </a:r>
          </a:p>
          <a:p>
            <a:endParaRPr lang="fr-FR" dirty="0" smtClean="0"/>
          </a:p>
          <a:p>
            <a:r>
              <a:rPr lang="fr-FR" dirty="0" smtClean="0"/>
              <a:t>Une valeur de référence doit être calculée de manière fictive, par exemple avec une résistance de 10 ohms.</a:t>
            </a:r>
          </a:p>
          <a:p>
            <a:endParaRPr lang="fr-FR" dirty="0"/>
          </a:p>
          <a:p>
            <a:r>
              <a:rPr lang="fr-FR" dirty="0" err="1" smtClean="0"/>
              <a:t>Préel</a:t>
            </a:r>
            <a:r>
              <a:rPr lang="fr-FR" dirty="0" smtClean="0"/>
              <a:t> = U x I = U * (U/R)</a:t>
            </a:r>
          </a:p>
          <a:p>
            <a:endParaRPr lang="fr-FR" dirty="0"/>
          </a:p>
          <a:p>
            <a:r>
              <a:rPr lang="fr-FR" dirty="0" err="1" smtClean="0"/>
              <a:t>Coef</a:t>
            </a:r>
            <a:r>
              <a:rPr lang="fr-FR" dirty="0" smtClean="0"/>
              <a:t> =(</a:t>
            </a:r>
            <a:r>
              <a:rPr lang="fr-FR" dirty="0" err="1" smtClean="0"/>
              <a:t>Préel</a:t>
            </a:r>
            <a:r>
              <a:rPr lang="fr-FR" dirty="0" smtClean="0"/>
              <a:t> à 12 V / </a:t>
            </a:r>
            <a:r>
              <a:rPr lang="fr-FR" dirty="0" err="1" smtClean="0"/>
              <a:t>Pcalculée</a:t>
            </a:r>
            <a:r>
              <a:rPr lang="fr-FR" dirty="0" smtClean="0"/>
              <a:t> à x V )</a:t>
            </a:r>
          </a:p>
          <a:p>
            <a:endParaRPr lang="fr-FR" dirty="0"/>
          </a:p>
          <a:p>
            <a:r>
              <a:rPr lang="fr-FR" dirty="0" smtClean="0"/>
              <a:t>Ex pour 8 volts 12*(12/10) / 8*(8/10) = 2,25</a:t>
            </a:r>
          </a:p>
          <a:p>
            <a:endParaRPr lang="fr-FR" dirty="0"/>
          </a:p>
          <a:p>
            <a:r>
              <a:rPr lang="fr-FR" dirty="0" smtClean="0"/>
              <a:t>La valeur réel étant de 8*(8/10) =  6,4 w contre 14,4 W à 12 V</a:t>
            </a:r>
          </a:p>
          <a:p>
            <a:endParaRPr lang="fr-FR" dirty="0"/>
          </a:p>
          <a:p>
            <a:r>
              <a:rPr lang="fr-FR" dirty="0" smtClean="0"/>
              <a:t>On vérifie : </a:t>
            </a:r>
            <a:r>
              <a:rPr lang="fr-FR" smtClean="0"/>
              <a:t>6,4W * </a:t>
            </a:r>
            <a:r>
              <a:rPr lang="fr-FR" dirty="0" smtClean="0"/>
              <a:t>2,25 = 14,4 W</a:t>
            </a:r>
            <a:endParaRPr lang="fr-FR" dirty="0"/>
          </a:p>
        </p:txBody>
      </p:sp>
    </p:spTree>
    <p:extLst>
      <p:ext uri="{BB962C8B-B14F-4D97-AF65-F5344CB8AC3E}">
        <p14:creationId xmlns:p14="http://schemas.microsoft.com/office/powerpoint/2010/main" val="10894989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764704"/>
            <a:ext cx="8064896" cy="5078313"/>
          </a:xfrm>
          <a:prstGeom prst="rect">
            <a:avLst/>
          </a:prstGeom>
          <a:noFill/>
        </p:spPr>
        <p:txBody>
          <a:bodyPr wrap="square" rtlCol="0">
            <a:spAutoFit/>
          </a:bodyPr>
          <a:lstStyle/>
          <a:p>
            <a:pPr marL="285750" indent="-285750">
              <a:buFontTx/>
              <a:buChar char="-"/>
            </a:pPr>
            <a:r>
              <a:rPr lang="fr-FR" b="1" dirty="0" smtClean="0"/>
              <a:t>Loi de régulation numéro 1 : Delta </a:t>
            </a:r>
            <a:r>
              <a:rPr lang="fr-FR" b="1" dirty="0" err="1" smtClean="0"/>
              <a:t>Teta</a:t>
            </a:r>
            <a:r>
              <a:rPr lang="fr-FR" b="1" dirty="0" smtClean="0"/>
              <a:t> </a:t>
            </a:r>
            <a:r>
              <a:rPr lang="fr-FR" b="1" dirty="0" err="1" smtClean="0"/>
              <a:t>Seche</a:t>
            </a:r>
            <a:r>
              <a:rPr lang="fr-FR" b="1" dirty="0" smtClean="0"/>
              <a:t> / </a:t>
            </a:r>
            <a:r>
              <a:rPr lang="fr-FR" b="1" dirty="0" err="1" smtClean="0"/>
              <a:t>Teta</a:t>
            </a:r>
            <a:r>
              <a:rPr lang="fr-FR" b="1" dirty="0" smtClean="0"/>
              <a:t> Humide</a:t>
            </a:r>
          </a:p>
          <a:p>
            <a:pPr marL="285750" indent="-285750">
              <a:buFontTx/>
              <a:buChar char="-"/>
            </a:pPr>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smtClean="0"/>
          </a:p>
          <a:p>
            <a:endParaRPr lang="fr-FR" dirty="0"/>
          </a:p>
          <a:p>
            <a:endParaRPr lang="fr-FR" dirty="0" smtClean="0"/>
          </a:p>
          <a:p>
            <a:r>
              <a:rPr lang="fr-FR" dirty="0" smtClean="0"/>
              <a:t>Plus l’écart entre température sèche et température humide diminue, plus la puissance de chauffe augmente. Ce qui revient à dire que plus l’on se rapproche du point de rosée, plus on chauffe.</a:t>
            </a:r>
            <a:endParaRPr lang="fr-FR" dirty="0"/>
          </a:p>
          <a:p>
            <a:endParaRPr lang="fr-FR" dirty="0" smtClean="0"/>
          </a:p>
        </p:txBody>
      </p:sp>
      <p:graphicFrame>
        <p:nvGraphicFramePr>
          <p:cNvPr id="3" name="Graphique 2"/>
          <p:cNvGraphicFramePr/>
          <p:nvPr>
            <p:extLst>
              <p:ext uri="{D42A27DB-BD31-4B8C-83A1-F6EECF244321}">
                <p14:modId xmlns:p14="http://schemas.microsoft.com/office/powerpoint/2010/main" val="1375603612"/>
              </p:ext>
            </p:extLst>
          </p:nvPr>
        </p:nvGraphicFramePr>
        <p:xfrm>
          <a:off x="1115616" y="1268760"/>
          <a:ext cx="6480720" cy="32107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636836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764704"/>
            <a:ext cx="8064896" cy="5355312"/>
          </a:xfrm>
          <a:prstGeom prst="rect">
            <a:avLst/>
          </a:prstGeom>
          <a:noFill/>
        </p:spPr>
        <p:txBody>
          <a:bodyPr wrap="square" rtlCol="0">
            <a:spAutoFit/>
          </a:bodyPr>
          <a:lstStyle/>
          <a:p>
            <a:pPr marL="285750" indent="-285750">
              <a:buFontTx/>
              <a:buChar char="-"/>
            </a:pPr>
            <a:r>
              <a:rPr lang="fr-FR" b="1" dirty="0" smtClean="0"/>
              <a:t>Loi de régulation numéro 2 </a:t>
            </a:r>
            <a:r>
              <a:rPr lang="fr-FR" b="1" dirty="0"/>
              <a:t>: </a:t>
            </a:r>
            <a:r>
              <a:rPr lang="fr-FR" b="1" dirty="0" smtClean="0"/>
              <a:t>Point de consigne </a:t>
            </a:r>
            <a:r>
              <a:rPr lang="fr-FR" b="1" dirty="0" err="1" smtClean="0"/>
              <a:t>Teta</a:t>
            </a:r>
            <a:r>
              <a:rPr lang="fr-FR" b="1" dirty="0" smtClean="0"/>
              <a:t> collier fixe</a:t>
            </a:r>
          </a:p>
          <a:p>
            <a:pPr marL="285750" indent="-285750">
              <a:buFontTx/>
              <a:buChar char="-"/>
            </a:pPr>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a:p>
          <a:p>
            <a:endParaRPr lang="fr-FR" b="1" dirty="0" smtClean="0"/>
          </a:p>
          <a:p>
            <a:endParaRPr lang="fr-FR" b="1" dirty="0" smtClean="0"/>
          </a:p>
          <a:p>
            <a:endParaRPr lang="fr-FR" dirty="0"/>
          </a:p>
          <a:p>
            <a:endParaRPr lang="fr-FR" dirty="0" smtClean="0"/>
          </a:p>
          <a:p>
            <a:r>
              <a:rPr lang="fr-FR" dirty="0" smtClean="0"/>
              <a:t>Le système régule simplement la température de collier . </a:t>
            </a:r>
          </a:p>
          <a:p>
            <a:r>
              <a:rPr lang="fr-FR" dirty="0" smtClean="0"/>
              <a:t>Le différentiel est de 1,5°c</a:t>
            </a:r>
          </a:p>
          <a:p>
            <a:endParaRPr lang="fr-FR" dirty="0"/>
          </a:p>
          <a:p>
            <a:r>
              <a:rPr lang="fr-FR" dirty="0" smtClean="0"/>
              <a:t>! : si cordon surpuissant : risque de pompage de la régulation : régulation PID, ou bridage puissance ,a voir en fonction des retours de terrain.</a:t>
            </a:r>
          </a:p>
        </p:txBody>
      </p:sp>
      <p:graphicFrame>
        <p:nvGraphicFramePr>
          <p:cNvPr id="3" name="Graphique 2"/>
          <p:cNvGraphicFramePr/>
          <p:nvPr>
            <p:extLst>
              <p:ext uri="{D42A27DB-BD31-4B8C-83A1-F6EECF244321}">
                <p14:modId xmlns:p14="http://schemas.microsoft.com/office/powerpoint/2010/main" val="347427555"/>
              </p:ext>
            </p:extLst>
          </p:nvPr>
        </p:nvGraphicFramePr>
        <p:xfrm>
          <a:off x="1115616" y="1268760"/>
          <a:ext cx="6480720" cy="32107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0677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467544" y="260648"/>
            <a:ext cx="8280920" cy="1143000"/>
          </a:xfrm>
        </p:spPr>
        <p:txBody>
          <a:bodyPr/>
          <a:lstStyle/>
          <a:p>
            <a:r>
              <a:rPr lang="fr-FR" dirty="0" smtClean="0"/>
              <a:t>Soft Android:</a:t>
            </a:r>
            <a:endParaRPr lang="fr-FR" dirty="0"/>
          </a:p>
        </p:txBody>
      </p:sp>
      <p:sp>
        <p:nvSpPr>
          <p:cNvPr id="4" name="ZoneTexte 3"/>
          <p:cNvSpPr txBox="1"/>
          <p:nvPr/>
        </p:nvSpPr>
        <p:spPr>
          <a:xfrm>
            <a:off x="467544" y="1340768"/>
            <a:ext cx="3528392" cy="1754326"/>
          </a:xfrm>
          <a:prstGeom prst="rect">
            <a:avLst/>
          </a:prstGeom>
          <a:noFill/>
        </p:spPr>
        <p:txBody>
          <a:bodyPr wrap="square" rtlCol="0">
            <a:spAutoFit/>
          </a:bodyPr>
          <a:lstStyle/>
          <a:p>
            <a:r>
              <a:rPr lang="fr-FR" dirty="0" smtClean="0">
                <a:solidFill>
                  <a:prstClr val="white"/>
                </a:solidFill>
              </a:rPr>
              <a:t>Il faut transférer le fichier *.APK sur le téléphone et exécuter l’installation. Attention à bien avoir autoriser l’installation de logiciels tiers dans le menu configuration du téléphone</a:t>
            </a: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980728"/>
            <a:ext cx="2355458" cy="4841776"/>
          </a:xfrm>
          <a:prstGeom prst="rect">
            <a:avLst/>
          </a:prstGeom>
        </p:spPr>
      </p:pic>
      <p:cxnSp>
        <p:nvCxnSpPr>
          <p:cNvPr id="6" name="Connecteur droit avec flèche 5"/>
          <p:cNvCxnSpPr/>
          <p:nvPr/>
        </p:nvCxnSpPr>
        <p:spPr>
          <a:xfrm flipH="1" flipV="1">
            <a:off x="6012160" y="1988840"/>
            <a:ext cx="1224136" cy="288032"/>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2" name="Connecteur droit avec flèche 11"/>
          <p:cNvCxnSpPr/>
          <p:nvPr/>
        </p:nvCxnSpPr>
        <p:spPr>
          <a:xfrm>
            <a:off x="4860032" y="764704"/>
            <a:ext cx="432048" cy="504056"/>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5" name="Connecteur droit avec flèche 14"/>
          <p:cNvCxnSpPr/>
          <p:nvPr/>
        </p:nvCxnSpPr>
        <p:spPr>
          <a:xfrm flipH="1">
            <a:off x="6004148" y="764704"/>
            <a:ext cx="512068" cy="468052"/>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7" name="Connecteur droit avec flèche 16"/>
          <p:cNvCxnSpPr/>
          <p:nvPr/>
        </p:nvCxnSpPr>
        <p:spPr>
          <a:xfrm flipH="1">
            <a:off x="6948264" y="3248980"/>
            <a:ext cx="504056"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0" name="ZoneTexte 19"/>
          <p:cNvSpPr txBox="1"/>
          <p:nvPr/>
        </p:nvSpPr>
        <p:spPr>
          <a:xfrm>
            <a:off x="7452320" y="2833480"/>
            <a:ext cx="1432600" cy="830997"/>
          </a:xfrm>
          <a:prstGeom prst="rect">
            <a:avLst/>
          </a:prstGeom>
          <a:noFill/>
        </p:spPr>
        <p:txBody>
          <a:bodyPr wrap="square" rtlCol="0">
            <a:spAutoFit/>
          </a:bodyPr>
          <a:lstStyle/>
          <a:p>
            <a:pPr algn="ctr"/>
            <a:r>
              <a:rPr lang="fr-FR" sz="1200" dirty="0" smtClean="0"/>
              <a:t>Mode de fonctionnement de la voie et barre de réglage puissance</a:t>
            </a:r>
            <a:endParaRPr lang="fr-FR" sz="1200" dirty="0"/>
          </a:p>
        </p:txBody>
      </p:sp>
      <p:sp>
        <p:nvSpPr>
          <p:cNvPr id="21" name="ZoneTexte 20"/>
          <p:cNvSpPr txBox="1"/>
          <p:nvPr/>
        </p:nvSpPr>
        <p:spPr>
          <a:xfrm>
            <a:off x="7200292" y="2046039"/>
            <a:ext cx="1432600" cy="461665"/>
          </a:xfrm>
          <a:prstGeom prst="rect">
            <a:avLst/>
          </a:prstGeom>
          <a:noFill/>
        </p:spPr>
        <p:txBody>
          <a:bodyPr wrap="square" rtlCol="0">
            <a:spAutoFit/>
          </a:bodyPr>
          <a:lstStyle/>
          <a:p>
            <a:pPr algn="ctr"/>
            <a:r>
              <a:rPr lang="fr-FR" sz="1200" dirty="0" smtClean="0"/>
              <a:t>Ouverture page des paramètres</a:t>
            </a:r>
            <a:endParaRPr lang="fr-FR" sz="1200" dirty="0"/>
          </a:p>
        </p:txBody>
      </p:sp>
      <p:sp>
        <p:nvSpPr>
          <p:cNvPr id="22" name="ZoneTexte 21"/>
          <p:cNvSpPr txBox="1"/>
          <p:nvPr/>
        </p:nvSpPr>
        <p:spPr>
          <a:xfrm>
            <a:off x="6444208" y="482164"/>
            <a:ext cx="2324316" cy="276999"/>
          </a:xfrm>
          <a:prstGeom prst="rect">
            <a:avLst/>
          </a:prstGeom>
          <a:noFill/>
        </p:spPr>
        <p:txBody>
          <a:bodyPr wrap="square" rtlCol="0">
            <a:spAutoFit/>
          </a:bodyPr>
          <a:lstStyle/>
          <a:p>
            <a:pPr algn="ctr"/>
            <a:r>
              <a:rPr lang="fr-FR" sz="1200" dirty="0" smtClean="0"/>
              <a:t>Fréquence de rafraichissement</a:t>
            </a:r>
            <a:endParaRPr lang="fr-FR" sz="1200" dirty="0"/>
          </a:p>
        </p:txBody>
      </p:sp>
      <p:sp>
        <p:nvSpPr>
          <p:cNvPr id="23" name="ZoneTexte 22"/>
          <p:cNvSpPr txBox="1"/>
          <p:nvPr/>
        </p:nvSpPr>
        <p:spPr>
          <a:xfrm>
            <a:off x="3851920" y="482164"/>
            <a:ext cx="2324316" cy="276999"/>
          </a:xfrm>
          <a:prstGeom prst="rect">
            <a:avLst/>
          </a:prstGeom>
          <a:noFill/>
        </p:spPr>
        <p:txBody>
          <a:bodyPr wrap="square" rtlCol="0">
            <a:spAutoFit/>
          </a:bodyPr>
          <a:lstStyle/>
          <a:p>
            <a:pPr algn="ctr"/>
            <a:r>
              <a:rPr lang="fr-FR" sz="1200" dirty="0" smtClean="0"/>
              <a:t>Connexion / déconnexion</a:t>
            </a:r>
            <a:endParaRPr lang="fr-FR" sz="1200" dirty="0"/>
          </a:p>
        </p:txBody>
      </p:sp>
    </p:spTree>
    <p:extLst>
      <p:ext uri="{BB962C8B-B14F-4D97-AF65-F5344CB8AC3E}">
        <p14:creationId xmlns:p14="http://schemas.microsoft.com/office/powerpoint/2010/main" val="6209034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67544" y="404664"/>
            <a:ext cx="3888432" cy="4524315"/>
          </a:xfrm>
          <a:prstGeom prst="rect">
            <a:avLst/>
          </a:prstGeom>
          <a:noFill/>
        </p:spPr>
        <p:txBody>
          <a:bodyPr wrap="square" rtlCol="0">
            <a:spAutoFit/>
          </a:bodyPr>
          <a:lstStyle/>
          <a:p>
            <a:r>
              <a:rPr lang="fr-FR" dirty="0" smtClean="0">
                <a:solidFill>
                  <a:prstClr val="white"/>
                </a:solidFill>
              </a:rPr>
              <a:t>Dans le menu de réglage on trouve les paramètres de régulations enregistrées.</a:t>
            </a:r>
          </a:p>
          <a:p>
            <a:endParaRPr lang="fr-FR" dirty="0">
              <a:solidFill>
                <a:prstClr val="white"/>
              </a:solidFill>
            </a:endParaRPr>
          </a:p>
          <a:p>
            <a:r>
              <a:rPr lang="fr-FR" dirty="0" smtClean="0">
                <a:solidFill>
                  <a:prstClr val="white"/>
                </a:solidFill>
              </a:rPr>
              <a:t>On note le mode de régulation par défaut à la mise sous tension du variateur.</a:t>
            </a:r>
          </a:p>
          <a:p>
            <a:endParaRPr lang="fr-FR" dirty="0">
              <a:solidFill>
                <a:prstClr val="white"/>
              </a:solidFill>
            </a:endParaRPr>
          </a:p>
          <a:p>
            <a:r>
              <a:rPr lang="fr-FR" dirty="0" smtClean="0">
                <a:solidFill>
                  <a:prstClr val="white"/>
                </a:solidFill>
              </a:rPr>
              <a:t>Des consignes de puissance Max sur chaque voies en mode auto</a:t>
            </a:r>
          </a:p>
          <a:p>
            <a:endParaRPr lang="fr-FR" dirty="0">
              <a:solidFill>
                <a:prstClr val="white"/>
              </a:solidFill>
            </a:endParaRPr>
          </a:p>
          <a:p>
            <a:r>
              <a:rPr lang="fr-FR" dirty="0" smtClean="0">
                <a:solidFill>
                  <a:prstClr val="white"/>
                </a:solidFill>
              </a:rPr>
              <a:t>Les valeurs de régulation pour chaque mode</a:t>
            </a:r>
            <a:br>
              <a:rPr lang="fr-FR" dirty="0" smtClean="0">
                <a:solidFill>
                  <a:prstClr val="white"/>
                </a:solidFill>
              </a:rPr>
            </a:br>
            <a:r>
              <a:rPr lang="fr-FR" dirty="0" smtClean="0">
                <a:solidFill>
                  <a:prstClr val="white"/>
                </a:solidFill>
              </a:rPr>
              <a:t>(M1 V1 = Mode 1 voie 1)</a:t>
            </a:r>
          </a:p>
          <a:p>
            <a:endParaRPr lang="fr-FR" dirty="0">
              <a:solidFill>
                <a:prstClr val="white"/>
              </a:solidFill>
            </a:endParaRPr>
          </a:p>
          <a:p>
            <a:r>
              <a:rPr lang="fr-FR" dirty="0" smtClean="0">
                <a:solidFill>
                  <a:prstClr val="white"/>
                </a:solidFill>
              </a:rPr>
              <a:t>La calibration des sondes </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5008" y="332656"/>
            <a:ext cx="2810861" cy="5777880"/>
          </a:xfrm>
          <a:prstGeom prst="rect">
            <a:avLst/>
          </a:prstGeom>
        </p:spPr>
      </p:pic>
    </p:spTree>
    <p:extLst>
      <p:ext uri="{BB962C8B-B14F-4D97-AF65-F5344CB8AC3E}">
        <p14:creationId xmlns:p14="http://schemas.microsoft.com/office/powerpoint/2010/main" val="21449409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39552" y="548680"/>
            <a:ext cx="8064896" cy="646331"/>
          </a:xfrm>
          <a:prstGeom prst="rect">
            <a:avLst/>
          </a:prstGeom>
          <a:noFill/>
        </p:spPr>
        <p:txBody>
          <a:bodyPr wrap="square" rtlCol="0">
            <a:spAutoFit/>
          </a:bodyPr>
          <a:lstStyle/>
          <a:p>
            <a:r>
              <a:rPr lang="fr-FR" dirty="0" smtClean="0"/>
              <a:t>Le logiciel PC s’installe directement en cliquant sur le fichier exécutable et s’utilise de la même façon que le soft Android</a:t>
            </a:r>
            <a:endParaRPr lang="fr-FR" dirty="0"/>
          </a:p>
        </p:txBody>
      </p:sp>
      <p:sp>
        <p:nvSpPr>
          <p:cNvPr id="3" name="ZoneTexte 2"/>
          <p:cNvSpPr txBox="1"/>
          <p:nvPr/>
        </p:nvSpPr>
        <p:spPr>
          <a:xfrm>
            <a:off x="539552" y="1596568"/>
            <a:ext cx="8064896" cy="4462760"/>
          </a:xfrm>
          <a:prstGeom prst="rect">
            <a:avLst/>
          </a:prstGeom>
          <a:noFill/>
        </p:spPr>
        <p:txBody>
          <a:bodyPr wrap="square" rtlCol="0">
            <a:spAutoFit/>
          </a:bodyPr>
          <a:lstStyle/>
          <a:p>
            <a:r>
              <a:rPr lang="fr-FR" sz="3200" dirty="0" smtClean="0">
                <a:solidFill>
                  <a:schemeClr val="accent2">
                    <a:lumMod val="60000"/>
                    <a:lumOff val="40000"/>
                  </a:schemeClr>
                </a:solidFill>
              </a:rPr>
              <a:t>Conclusion :</a:t>
            </a:r>
          </a:p>
          <a:p>
            <a:endParaRPr lang="fr-FR" dirty="0"/>
          </a:p>
          <a:p>
            <a:r>
              <a:rPr lang="fr-FR" dirty="0" smtClean="0"/>
              <a:t>Ce variateur ne sera certainement exempt de défauts.</a:t>
            </a:r>
          </a:p>
          <a:p>
            <a:r>
              <a:rPr lang="fr-FR" dirty="0" smtClean="0"/>
              <a:t>Je compte sur vous afin de faire remonter les bugs et les perfectionnements possible au niveau du soft Arduino, principalement au niveau des lois de régulation qui sont certainement à améliorer, mais il faut bien commencer par quelque chose et observer sur le terrain la réaction du variateur.</a:t>
            </a:r>
          </a:p>
          <a:p>
            <a:endParaRPr lang="fr-FR" dirty="0"/>
          </a:p>
          <a:p>
            <a:r>
              <a:rPr lang="fr-FR" dirty="0" smtClean="0"/>
              <a:t>Dans un premier temps je vous conseille tout de </a:t>
            </a:r>
            <a:r>
              <a:rPr lang="fr-FR" dirty="0" err="1" smtClean="0"/>
              <a:t>meme</a:t>
            </a:r>
            <a:r>
              <a:rPr lang="fr-FR" dirty="0" smtClean="0"/>
              <a:t> de garder un œil averti sur le comportement du montage.</a:t>
            </a:r>
          </a:p>
          <a:p>
            <a:endParaRPr lang="fr-FR" dirty="0"/>
          </a:p>
          <a:p>
            <a:r>
              <a:rPr lang="fr-FR" dirty="0" smtClean="0"/>
              <a:t>Le logiciel PC génère aussi un fichier </a:t>
            </a:r>
            <a:r>
              <a:rPr lang="fr-FR" dirty="0" err="1" smtClean="0"/>
              <a:t>txt</a:t>
            </a:r>
            <a:r>
              <a:rPr lang="fr-FR" dirty="0" smtClean="0"/>
              <a:t> qui permet une traçabilité comportementale du variateur.</a:t>
            </a:r>
          </a:p>
          <a:p>
            <a:endParaRPr lang="fr-FR" dirty="0"/>
          </a:p>
          <a:p>
            <a:r>
              <a:rPr lang="fr-FR" dirty="0" smtClean="0"/>
              <a:t>Bon shoot !</a:t>
            </a:r>
            <a:endParaRPr lang="fr-FR" dirty="0"/>
          </a:p>
        </p:txBody>
      </p:sp>
    </p:spTree>
    <p:extLst>
      <p:ext uri="{BB962C8B-B14F-4D97-AF65-F5344CB8AC3E}">
        <p14:creationId xmlns:p14="http://schemas.microsoft.com/office/powerpoint/2010/main" val="3402866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19000"/>
                    </a14:imgEffect>
                    <a14:imgEffect>
                      <a14:saturation sat="110000"/>
                    </a14:imgEffect>
                  </a14:imgLayer>
                </a14:imgProps>
              </a:ext>
              <a:ext uri="{28A0092B-C50C-407E-A947-70E740481C1C}">
                <a14:useLocalDpi xmlns:a14="http://schemas.microsoft.com/office/drawing/2010/main" val="0"/>
              </a:ext>
            </a:extLst>
          </a:blip>
          <a:stretch>
            <a:fillRect/>
          </a:stretch>
        </p:blipFill>
        <p:spPr>
          <a:xfrm>
            <a:off x="135740" y="307315"/>
            <a:ext cx="8900756" cy="526423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158581411"/>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76672"/>
            <a:ext cx="8219256" cy="6048672"/>
          </a:xfrm>
        </p:spPr>
        <p:txBody>
          <a:bodyPr/>
          <a:lstStyle/>
          <a:p>
            <a:pPr marL="36576" indent="0" algn="ctr">
              <a:buNone/>
            </a:pPr>
            <a:r>
              <a:rPr lang="fr-FR" dirty="0" smtClean="0"/>
              <a:t>Repérage des composants :</a:t>
            </a:r>
          </a:p>
          <a:p>
            <a:pPr marL="36576" indent="0">
              <a:buNone/>
            </a:pPr>
            <a:endParaRPr lang="fr-FR" dirty="0" smtClean="0"/>
          </a:p>
          <a:p>
            <a:pPr marL="36576" indent="0">
              <a:buNone/>
            </a:pPr>
            <a:endParaRPr lang="fr-FR"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266345" y="1683103"/>
            <a:ext cx="748572" cy="2340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811063" y="1444978"/>
            <a:ext cx="1515158" cy="369332"/>
          </a:xfrm>
          <a:prstGeom prst="rect">
            <a:avLst/>
          </a:prstGeom>
        </p:spPr>
        <p:txBody>
          <a:bodyPr wrap="none">
            <a:spAutoFit/>
          </a:bodyPr>
          <a:lstStyle/>
          <a:p>
            <a:r>
              <a:rPr lang="fr-FR" dirty="0"/>
              <a:t>1 k</a:t>
            </a:r>
            <a:r>
              <a:rPr lang="el-GR" dirty="0"/>
              <a:t>Ω </a:t>
            </a:r>
            <a:r>
              <a:rPr lang="fr-FR" dirty="0"/>
              <a:t>à ± 1 %</a:t>
            </a: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266251" y="472211"/>
            <a:ext cx="748615" cy="2341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817635" y="2668873"/>
            <a:ext cx="1515158" cy="369332"/>
          </a:xfrm>
          <a:prstGeom prst="rect">
            <a:avLst/>
          </a:prstGeom>
        </p:spPr>
        <p:txBody>
          <a:bodyPr wrap="none">
            <a:spAutoFit/>
          </a:bodyPr>
          <a:lstStyle/>
          <a:p>
            <a:r>
              <a:rPr lang="fr-FR" dirty="0"/>
              <a:t>2 k</a:t>
            </a:r>
            <a:r>
              <a:rPr lang="el-GR" dirty="0"/>
              <a:t>Ω </a:t>
            </a:r>
            <a:r>
              <a:rPr lang="fr-FR" dirty="0"/>
              <a:t>à ± 1 %</a:t>
            </a: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275091" y="2781371"/>
            <a:ext cx="744335" cy="2327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2823368" y="3760517"/>
            <a:ext cx="1707519" cy="369332"/>
          </a:xfrm>
          <a:prstGeom prst="rect">
            <a:avLst/>
          </a:prstGeom>
        </p:spPr>
        <p:txBody>
          <a:bodyPr wrap="none">
            <a:spAutoFit/>
          </a:bodyPr>
          <a:lstStyle/>
          <a:p>
            <a:r>
              <a:rPr lang="fr-FR" dirty="0"/>
              <a:t>2,7 k</a:t>
            </a:r>
            <a:r>
              <a:rPr lang="el-GR" dirty="0"/>
              <a:t>Ω </a:t>
            </a:r>
            <a:r>
              <a:rPr lang="fr-FR" dirty="0"/>
              <a:t>à ± 1 %</a:t>
            </a:r>
          </a:p>
        </p:txBody>
      </p:sp>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275092" y="3789483"/>
            <a:ext cx="744336" cy="2327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2826385" y="4768630"/>
            <a:ext cx="1643399" cy="369332"/>
          </a:xfrm>
          <a:prstGeom prst="rect">
            <a:avLst/>
          </a:prstGeom>
        </p:spPr>
        <p:txBody>
          <a:bodyPr wrap="none">
            <a:spAutoFit/>
          </a:bodyPr>
          <a:lstStyle/>
          <a:p>
            <a:r>
              <a:rPr lang="fr-FR" dirty="0"/>
              <a:t>10 k</a:t>
            </a:r>
            <a:r>
              <a:rPr lang="el-GR" dirty="0"/>
              <a:t>Ω </a:t>
            </a:r>
            <a:r>
              <a:rPr lang="fr-FR" dirty="0"/>
              <a:t>à ± 1 %</a:t>
            </a:r>
          </a:p>
        </p:txBody>
      </p:sp>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1255283" y="4875872"/>
            <a:ext cx="753937" cy="23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2836621" y="5870031"/>
            <a:ext cx="1771639" cy="369332"/>
          </a:xfrm>
          <a:prstGeom prst="rect">
            <a:avLst/>
          </a:prstGeom>
        </p:spPr>
        <p:txBody>
          <a:bodyPr wrap="none">
            <a:spAutoFit/>
          </a:bodyPr>
          <a:lstStyle/>
          <a:p>
            <a:r>
              <a:rPr lang="fr-FR" dirty="0"/>
              <a:t>100 k</a:t>
            </a:r>
            <a:r>
              <a:rPr lang="el-GR" dirty="0"/>
              <a:t>Ω </a:t>
            </a:r>
            <a:r>
              <a:rPr lang="fr-FR" dirty="0"/>
              <a:t>à ± 1 %</a:t>
            </a:r>
          </a:p>
        </p:txBody>
      </p:sp>
      <p:pic>
        <p:nvPicPr>
          <p:cNvPr id="1034" name="Picture 10"/>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783" b="89674" l="3182" r="90000"/>
                    </a14:imgEffect>
                  </a14:imgLayer>
                </a14:imgProps>
              </a:ext>
              <a:ext uri="{28A0092B-C50C-407E-A947-70E740481C1C}">
                <a14:useLocalDpi xmlns:a14="http://schemas.microsoft.com/office/drawing/2010/main" val="0"/>
              </a:ext>
            </a:extLst>
          </a:blip>
          <a:srcRect/>
          <a:stretch>
            <a:fillRect/>
          </a:stretch>
        </p:blipFill>
        <p:spPr bwMode="auto">
          <a:xfrm>
            <a:off x="6516216" y="1100939"/>
            <a:ext cx="20955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ZoneTexte 12"/>
          <p:cNvSpPr txBox="1"/>
          <p:nvPr/>
        </p:nvSpPr>
        <p:spPr>
          <a:xfrm>
            <a:off x="4630810" y="2129224"/>
            <a:ext cx="2631421" cy="369332"/>
          </a:xfrm>
          <a:prstGeom prst="rect">
            <a:avLst/>
          </a:prstGeom>
          <a:noFill/>
        </p:spPr>
        <p:txBody>
          <a:bodyPr wrap="square" rtlCol="0">
            <a:spAutoFit/>
          </a:bodyPr>
          <a:lstStyle/>
          <a:p>
            <a:r>
              <a:rPr lang="fr-FR" dirty="0" smtClean="0"/>
              <a:t>Patte la plus longue = +</a:t>
            </a:r>
            <a:endParaRPr lang="fr-FR" dirty="0"/>
          </a:p>
        </p:txBody>
      </p:sp>
      <p:pic>
        <p:nvPicPr>
          <p:cNvPr id="1036" name="Picture 1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1805" b="99037" l="9524" r="89881"/>
                    </a14:imgEffect>
                  </a14:imgLayer>
                </a14:imgProps>
              </a:ext>
              <a:ext uri="{28A0092B-C50C-407E-A947-70E740481C1C}">
                <a14:useLocalDpi xmlns:a14="http://schemas.microsoft.com/office/drawing/2010/main" val="0"/>
              </a:ext>
            </a:extLst>
          </a:blip>
          <a:srcRect/>
          <a:stretch>
            <a:fillRect/>
          </a:stretch>
        </p:blipFill>
        <p:spPr bwMode="auto">
          <a:xfrm rot="18877462">
            <a:off x="7007516" y="3566921"/>
            <a:ext cx="509427" cy="2519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ZoneTexte 24"/>
          <p:cNvSpPr txBox="1"/>
          <p:nvPr/>
        </p:nvSpPr>
        <p:spPr>
          <a:xfrm>
            <a:off x="5652120" y="5676756"/>
            <a:ext cx="2724202" cy="369332"/>
          </a:xfrm>
          <a:prstGeom prst="rect">
            <a:avLst/>
          </a:prstGeom>
          <a:noFill/>
        </p:spPr>
        <p:txBody>
          <a:bodyPr wrap="square" rtlCol="0">
            <a:spAutoFit/>
          </a:bodyPr>
          <a:lstStyle/>
          <a:p>
            <a:r>
              <a:rPr lang="fr-FR" dirty="0" smtClean="0"/>
              <a:t>Patte la plus longue = +</a:t>
            </a:r>
            <a:endParaRPr lang="fr-FR" dirty="0"/>
          </a:p>
        </p:txBody>
      </p:sp>
    </p:spTree>
    <p:extLst>
      <p:ext uri="{BB962C8B-B14F-4D97-AF65-F5344CB8AC3E}">
        <p14:creationId xmlns:p14="http://schemas.microsoft.com/office/powerpoint/2010/main" val="2349905016"/>
      </p:ext>
    </p:extLst>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619672" y="1772816"/>
            <a:ext cx="5809667" cy="45460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ZoneTexte 4"/>
          <p:cNvSpPr txBox="1"/>
          <p:nvPr/>
        </p:nvSpPr>
        <p:spPr>
          <a:xfrm>
            <a:off x="755576" y="332656"/>
            <a:ext cx="7488832" cy="646331"/>
          </a:xfrm>
          <a:prstGeom prst="rect">
            <a:avLst/>
          </a:prstGeom>
          <a:noFill/>
        </p:spPr>
        <p:txBody>
          <a:bodyPr wrap="square" rtlCol="0">
            <a:spAutoFit/>
          </a:bodyPr>
          <a:lstStyle/>
          <a:p>
            <a:pPr algn="ctr"/>
            <a:r>
              <a:rPr lang="fr-FR" dirty="0" smtClean="0"/>
              <a:t>Pour commencer, les barrettes sur les modules devront êtres soudées comme suit : </a:t>
            </a:r>
            <a:endParaRPr lang="fr-FR" dirty="0"/>
          </a:p>
        </p:txBody>
      </p:sp>
    </p:spTree>
    <p:extLst>
      <p:ext uri="{BB962C8B-B14F-4D97-AF65-F5344CB8AC3E}">
        <p14:creationId xmlns:p14="http://schemas.microsoft.com/office/powerpoint/2010/main" val="2782587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404664"/>
            <a:ext cx="8208912" cy="646331"/>
          </a:xfrm>
          <a:prstGeom prst="rect">
            <a:avLst/>
          </a:prstGeom>
          <a:noFill/>
        </p:spPr>
        <p:txBody>
          <a:bodyPr wrap="square" rtlCol="0">
            <a:spAutoFit/>
          </a:bodyPr>
          <a:lstStyle/>
          <a:p>
            <a:r>
              <a:rPr lang="fr-FR" dirty="0" smtClean="0">
                <a:solidFill>
                  <a:prstClr val="white"/>
                </a:solidFill>
              </a:rPr>
              <a:t>Souder en premier les composants les plus bas sur le circuit imprimé. </a:t>
            </a:r>
            <a:br>
              <a:rPr lang="fr-FR" dirty="0" smtClean="0">
                <a:solidFill>
                  <a:prstClr val="white"/>
                </a:solidFill>
              </a:rPr>
            </a:br>
            <a:r>
              <a:rPr lang="fr-FR" dirty="0" smtClean="0">
                <a:solidFill>
                  <a:prstClr val="white"/>
                </a:solidFill>
              </a:rPr>
              <a:t>Ici les résistances (sauf R11 et R12) :</a:t>
            </a:r>
          </a:p>
        </p:txBody>
      </p:sp>
      <p:pic>
        <p:nvPicPr>
          <p:cNvPr id="3" name="Espace réservé du contenu 2"/>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054006" y="1243813"/>
            <a:ext cx="3128006" cy="50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8100296"/>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404664"/>
            <a:ext cx="8208912" cy="369332"/>
          </a:xfrm>
          <a:prstGeom prst="rect">
            <a:avLst/>
          </a:prstGeom>
          <a:noFill/>
        </p:spPr>
        <p:txBody>
          <a:bodyPr wrap="square" rtlCol="0">
            <a:spAutoFit/>
          </a:bodyPr>
          <a:lstStyle/>
          <a:p>
            <a:r>
              <a:rPr lang="fr-FR" dirty="0" smtClean="0">
                <a:solidFill>
                  <a:prstClr val="white"/>
                </a:solidFill>
              </a:rPr>
              <a:t>Ensuite les condensateurs chimiques et tantales :</a:t>
            </a:r>
          </a:p>
        </p:txBody>
      </p:sp>
      <p:pic>
        <p:nvPicPr>
          <p:cNvPr id="3" name="Espace réservé du contenu 2"/>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026227" y="1180844"/>
            <a:ext cx="3189873" cy="50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8100296"/>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404664"/>
            <a:ext cx="8208912" cy="369332"/>
          </a:xfrm>
          <a:prstGeom prst="rect">
            <a:avLst/>
          </a:prstGeom>
          <a:noFill/>
        </p:spPr>
        <p:txBody>
          <a:bodyPr wrap="square" rtlCol="0">
            <a:spAutoFit/>
          </a:bodyPr>
          <a:lstStyle/>
          <a:p>
            <a:r>
              <a:rPr lang="fr-FR" dirty="0" smtClean="0">
                <a:solidFill>
                  <a:prstClr val="white"/>
                </a:solidFill>
              </a:rPr>
              <a:t>Le support Arduino nano, puis R11 et R12 en position </a:t>
            </a:r>
            <a:r>
              <a:rPr lang="fr-FR" dirty="0" smtClean="0">
                <a:solidFill>
                  <a:prstClr val="white"/>
                </a:solidFill>
              </a:rPr>
              <a:t>verticale et J7</a:t>
            </a:r>
            <a:endParaRPr lang="fr-FR" dirty="0" smtClean="0">
              <a:solidFill>
                <a:prstClr val="white"/>
              </a:solidFill>
            </a:endParaRPr>
          </a:p>
        </p:txBody>
      </p:sp>
      <p:pic>
        <p:nvPicPr>
          <p:cNvPr id="2" name="Espace réservé du contenu 1"/>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972445" y="1196752"/>
            <a:ext cx="3199109" cy="50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8100296"/>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404664"/>
            <a:ext cx="8208912" cy="369332"/>
          </a:xfrm>
          <a:prstGeom prst="rect">
            <a:avLst/>
          </a:prstGeom>
          <a:noFill/>
        </p:spPr>
        <p:txBody>
          <a:bodyPr wrap="square" rtlCol="0">
            <a:spAutoFit/>
          </a:bodyPr>
          <a:lstStyle/>
          <a:p>
            <a:r>
              <a:rPr lang="fr-FR" dirty="0" smtClean="0">
                <a:solidFill>
                  <a:prstClr val="white"/>
                </a:solidFill>
              </a:rPr>
              <a:t>Les 4 RCA femelles </a:t>
            </a:r>
          </a:p>
        </p:txBody>
      </p:sp>
      <p:pic>
        <p:nvPicPr>
          <p:cNvPr id="2" name="Espace réservé du contenu 1"/>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699792" y="1268760"/>
            <a:ext cx="3925997" cy="50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3572522"/>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Technique">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que">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862</TotalTime>
  <Words>1119</Words>
  <Application>Microsoft Office PowerPoint</Application>
  <PresentationFormat>Affichage à l'écran (4:3)</PresentationFormat>
  <Paragraphs>142</Paragraphs>
  <Slides>26</Slides>
  <Notes>0</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Technique</vt:lpstr>
      <vt:lpstr>CAA PWM</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Programmation Arduino :</vt:lpstr>
      <vt:lpstr>Présentation PowerPoint</vt:lpstr>
      <vt:lpstr>Software:</vt:lpstr>
      <vt:lpstr>Présentation PowerPoint</vt:lpstr>
      <vt:lpstr>Présentation PowerPoint</vt:lpstr>
      <vt:lpstr>Présentation PowerPoint</vt:lpstr>
      <vt:lpstr>Soft Android:</vt:lpstr>
      <vt:lpstr>Présentation PowerPoint</vt:lpstr>
      <vt:lpstr>Présentation PowerPoint</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CAA PWM : software</dc:title>
  <dc:creator>sylvain</dc:creator>
  <cp:lastModifiedBy>sylvain</cp:lastModifiedBy>
  <cp:revision>50</cp:revision>
  <dcterms:created xsi:type="dcterms:W3CDTF">2017-10-21T16:56:15Z</dcterms:created>
  <dcterms:modified xsi:type="dcterms:W3CDTF">2018-05-30T16:31:34Z</dcterms:modified>
</cp:coreProperties>
</file>